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56" r:id="rId2"/>
    <p:sldId id="257" r:id="rId3"/>
    <p:sldId id="258" r:id="rId4"/>
    <p:sldId id="259" r:id="rId5"/>
    <p:sldId id="267" r:id="rId6"/>
    <p:sldId id="268" r:id="rId7"/>
    <p:sldId id="269" r:id="rId8"/>
    <p:sldId id="271" r:id="rId9"/>
    <p:sldId id="274" r:id="rId10"/>
    <p:sldId id="27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2160" autoAdjust="0"/>
  </p:normalViewPr>
  <p:slideViewPr>
    <p:cSldViewPr snapToGrid="0">
      <p:cViewPr varScale="1">
        <p:scale>
          <a:sx n="86" d="100"/>
          <a:sy n="86" d="100"/>
        </p:scale>
        <p:origin x="562" y="62"/>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283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4475077-A074-4E8C-B45E-964494945228}" type="datetimeFigureOut">
              <a:rPr lang="en-US"/>
              <a:t>11/28/2017</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E4C80B-8910-445E-8D30-7A590951118B}" type="slidenum">
              <a:rPr/>
              <a:t>‹#›</a:t>
            </a:fld>
            <a:endParaRPr/>
          </a:p>
        </p:txBody>
      </p:sp>
    </p:spTree>
    <p:extLst>
      <p:ext uri="{BB962C8B-B14F-4D97-AF65-F5344CB8AC3E}">
        <p14:creationId xmlns:p14="http://schemas.microsoft.com/office/powerpoint/2010/main" val="162125406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48A4-4B96-49F4-8C25-4C9D06114B2C}" type="datetimeFigureOut">
              <a:rPr lang="en-US"/>
              <a:t>11/28/2017</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F1E7-4EFD-4BFF-B438-FCD52FD36B17}" type="slidenum">
              <a:rPr/>
              <a:t>‹#›</a:t>
            </a:fld>
            <a:endParaRPr/>
          </a:p>
        </p:txBody>
      </p:sp>
    </p:spTree>
    <p:extLst>
      <p:ext uri="{BB962C8B-B14F-4D97-AF65-F5344CB8AC3E}">
        <p14:creationId xmlns:p14="http://schemas.microsoft.com/office/powerpoint/2010/main" val="473561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question that your experiment answers</a:t>
            </a:r>
          </a:p>
        </p:txBody>
      </p:sp>
      <p:sp>
        <p:nvSpPr>
          <p:cNvPr id="4" name="Slide Number Placeholder 3"/>
          <p:cNvSpPr>
            <a:spLocks noGrp="1"/>
          </p:cNvSpPr>
          <p:nvPr>
            <p:ph type="sldNum" sz="quarter" idx="10"/>
          </p:nvPr>
        </p:nvSpPr>
        <p:spPr/>
        <p:txBody>
          <a:bodyPr/>
          <a:lstStyle/>
          <a:p>
            <a:fld id="{5D81F1E7-4EFD-4BFF-B438-FCD52FD36B17}" type="slidenum">
              <a:rPr lang="en-US" smtClean="0"/>
              <a:t>2</a:t>
            </a:fld>
            <a:endParaRPr lang="en-US"/>
          </a:p>
        </p:txBody>
      </p:sp>
    </p:spTree>
    <p:extLst>
      <p:ext uri="{BB962C8B-B14F-4D97-AF65-F5344CB8AC3E}">
        <p14:creationId xmlns:p14="http://schemas.microsoft.com/office/powerpoint/2010/main" val="15148299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4</a:t>
            </a:fld>
            <a:endParaRPr lang="en-US"/>
          </a:p>
        </p:txBody>
      </p:sp>
    </p:spTree>
    <p:extLst>
      <p:ext uri="{BB962C8B-B14F-4D97-AF65-F5344CB8AC3E}">
        <p14:creationId xmlns:p14="http://schemas.microsoft.com/office/powerpoint/2010/main" val="3855036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5</a:t>
            </a:fld>
            <a:endParaRPr lang="en-US"/>
          </a:p>
        </p:txBody>
      </p:sp>
    </p:spTree>
    <p:extLst>
      <p:ext uri="{BB962C8B-B14F-4D97-AF65-F5344CB8AC3E}">
        <p14:creationId xmlns:p14="http://schemas.microsoft.com/office/powerpoint/2010/main" val="4331436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6</a:t>
            </a:fld>
            <a:endParaRPr lang="en-US"/>
          </a:p>
        </p:txBody>
      </p:sp>
    </p:spTree>
    <p:extLst>
      <p:ext uri="{BB962C8B-B14F-4D97-AF65-F5344CB8AC3E}">
        <p14:creationId xmlns:p14="http://schemas.microsoft.com/office/powerpoint/2010/main" val="3470486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7</a:t>
            </a:fld>
            <a:endParaRPr lang="en-US"/>
          </a:p>
        </p:txBody>
      </p:sp>
    </p:spTree>
    <p:extLst>
      <p:ext uri="{BB962C8B-B14F-4D97-AF65-F5344CB8AC3E}">
        <p14:creationId xmlns:p14="http://schemas.microsoft.com/office/powerpoint/2010/main" val="18864657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8</a:t>
            </a:fld>
            <a:endParaRPr lang="en-US"/>
          </a:p>
        </p:txBody>
      </p:sp>
    </p:spTree>
    <p:extLst>
      <p:ext uri="{BB962C8B-B14F-4D97-AF65-F5344CB8AC3E}">
        <p14:creationId xmlns:p14="http://schemas.microsoft.com/office/powerpoint/2010/main" val="9981981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9</a:t>
            </a:fld>
            <a:endParaRPr lang="en-US"/>
          </a:p>
        </p:txBody>
      </p:sp>
    </p:spTree>
    <p:extLst>
      <p:ext uri="{BB962C8B-B14F-4D97-AF65-F5344CB8AC3E}">
        <p14:creationId xmlns:p14="http://schemas.microsoft.com/office/powerpoint/2010/main" val="31500142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Summarize your research in</a:t>
            </a:r>
            <a:r>
              <a:rPr lang="en-US" baseline="0" dirty="0"/>
              <a:t> three to five points.</a:t>
            </a:r>
            <a:endParaRPr lang="en-US" dirty="0"/>
          </a:p>
          <a:p>
            <a:endParaRPr lang="en-US" dirty="0"/>
          </a:p>
        </p:txBody>
      </p:sp>
      <p:sp>
        <p:nvSpPr>
          <p:cNvPr id="4" name="Slide Number Placeholder 3"/>
          <p:cNvSpPr>
            <a:spLocks noGrp="1"/>
          </p:cNvSpPr>
          <p:nvPr>
            <p:ph type="sldNum" sz="quarter" idx="10"/>
          </p:nvPr>
        </p:nvSpPr>
        <p:spPr/>
        <p:txBody>
          <a:bodyPr/>
          <a:lstStyle/>
          <a:p>
            <a:fld id="{5D81F1E7-4EFD-4BFF-B438-FCD52FD36B17}" type="slidenum">
              <a:rPr lang="en-US" smtClean="0"/>
              <a:t>10</a:t>
            </a:fld>
            <a:endParaRPr lang="en-US"/>
          </a:p>
        </p:txBody>
      </p:sp>
    </p:spTree>
    <p:extLst>
      <p:ext uri="{BB962C8B-B14F-4D97-AF65-F5344CB8AC3E}">
        <p14:creationId xmlns:p14="http://schemas.microsoft.com/office/powerpoint/2010/main" val="17439666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ltGray">
          <a:xfrm>
            <a:off x="0" y="4572000"/>
            <a:ext cx="12192000" cy="1600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609600" y="4740333"/>
            <a:ext cx="10972800" cy="1263534"/>
          </a:xfrm>
        </p:spPr>
        <p:txBody>
          <a:bodyPr anchor="ctr">
            <a:normAutofit/>
          </a:bodyPr>
          <a:lstStyle>
            <a:lvl1pPr algn="l">
              <a:defRPr sz="5800"/>
            </a:lvl1pPr>
          </a:lstStyle>
          <a:p>
            <a:r>
              <a:rPr lang="en-US" altLang="zh-CN"/>
              <a:t>Click to edit Master title style</a:t>
            </a:r>
            <a:endParaRPr dirty="0"/>
          </a:p>
        </p:txBody>
      </p:sp>
      <p:cxnSp>
        <p:nvCxnSpPr>
          <p:cNvPr id="8" name="Straight Connector 7"/>
          <p:cNvCxnSpPr/>
          <p:nvPr/>
        </p:nvCxnSpPr>
        <p:spPr>
          <a:xfrm>
            <a:off x="0" y="62103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609600" y="6286500"/>
            <a:ext cx="10972800" cy="457200"/>
          </a:xfrm>
        </p:spPr>
        <p:txBody>
          <a:bodyPr anchor="ctr">
            <a:normAutofit/>
          </a:bodyPr>
          <a:lstStyle>
            <a:lvl1pPr marL="0" indent="0" algn="l">
              <a:spcBef>
                <a:spcPts val="0"/>
              </a:spcBef>
              <a:buNone/>
              <a:defRPr sz="1800">
                <a:solidFill>
                  <a:schemeClr val="tx1">
                    <a:lumMod val="50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ltLang="zh-CN"/>
              <a:t>Click to edit Master subtitle style</a:t>
            </a:r>
            <a:endParaRPr dirty="0"/>
          </a:p>
        </p:txBody>
      </p:sp>
      <p:pic>
        <p:nvPicPr>
          <p:cNvPr id="9" name="Picture 8" descr="Closeup of test tubes"/>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524" y="0"/>
            <a:ext cx="12188952" cy="4571999"/>
          </a:xfrm>
          <a:prstGeom prst="rect">
            <a:avLst/>
          </a:prstGeom>
        </p:spPr>
      </p:pic>
    </p:spTree>
    <p:extLst>
      <p:ext uri="{BB962C8B-B14F-4D97-AF65-F5344CB8AC3E}">
        <p14:creationId xmlns:p14="http://schemas.microsoft.com/office/powerpoint/2010/main" val="1531164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11/28/2017</a:t>
            </a:fld>
            <a:endParaRPr/>
          </a:p>
        </p:txBody>
      </p:sp>
    </p:spTree>
    <p:extLst>
      <p:ext uri="{BB962C8B-B14F-4D97-AF65-F5344CB8AC3E}">
        <p14:creationId xmlns:p14="http://schemas.microsoft.com/office/powerpoint/2010/main" val="3221556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a:off x="9310254" y="0"/>
            <a:ext cx="288174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flipH="1">
            <a:off x="9310254"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Vertical Title 1"/>
          <p:cNvSpPr>
            <a:spLocks noGrp="1"/>
          </p:cNvSpPr>
          <p:nvPr>
            <p:ph type="title" orient="vert"/>
          </p:nvPr>
        </p:nvSpPr>
        <p:spPr>
          <a:xfrm>
            <a:off x="9486900" y="685800"/>
            <a:ext cx="2324100" cy="5486399"/>
          </a:xfrm>
        </p:spPr>
        <p:txBody>
          <a:bodyPr vert="eaVert"/>
          <a:lstStyle/>
          <a:p>
            <a:r>
              <a:rPr lang="en-US" altLang="zh-CN"/>
              <a:t>Click to edit Master title style</a:t>
            </a:r>
            <a:endParaRPr/>
          </a:p>
        </p:txBody>
      </p:sp>
      <p:sp>
        <p:nvSpPr>
          <p:cNvPr id="3" name="Vertical Text Placeholder 2"/>
          <p:cNvSpPr>
            <a:spLocks noGrp="1"/>
          </p:cNvSpPr>
          <p:nvPr>
            <p:ph type="body" orient="vert" idx="1"/>
          </p:nvPr>
        </p:nvSpPr>
        <p:spPr>
          <a:xfrm>
            <a:off x="838199" y="685800"/>
            <a:ext cx="8105775" cy="5486399"/>
          </a:xfrm>
        </p:spPr>
        <p:txBody>
          <a:bodyPr vert="eaVert"/>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11/28/2017</a:t>
            </a:fld>
            <a:endParaRPr/>
          </a:p>
        </p:txBody>
      </p:sp>
    </p:spTree>
    <p:extLst>
      <p:ext uri="{BB962C8B-B14F-4D97-AF65-F5344CB8AC3E}">
        <p14:creationId xmlns:p14="http://schemas.microsoft.com/office/powerpoint/2010/main" val="86264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dirty="0"/>
          </a:p>
        </p:txBody>
      </p:sp>
      <p:sp>
        <p:nvSpPr>
          <p:cNvPr id="3" name="Content Placeholder 2"/>
          <p:cNvSpPr>
            <a:spLocks noGrp="1"/>
          </p:cNvSpPr>
          <p:nvPr>
            <p:ph idx="1"/>
          </p:nvPr>
        </p:nvSpPr>
        <p:spPr/>
        <p:txBody>
          <a:body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a:p>
        </p:txBody>
      </p:sp>
      <p:sp>
        <p:nvSpPr>
          <p:cNvPr id="6" name="Slide Number Placeholder 3"/>
          <p:cNvSpPr>
            <a:spLocks noGrp="1"/>
          </p:cNvSpPr>
          <p:nvPr>
            <p:ph type="sldNum" sz="quarter" idx="12"/>
          </p:nvPr>
        </p:nvSpPr>
        <p:spPr/>
        <p:txBody>
          <a:bodyPr/>
          <a:lstStyle/>
          <a:p>
            <a:fld id="{5F4C9F40-B079-4B71-A627-7266DFEA7F03}"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5"/>
          <p:cNvSpPr>
            <a:spLocks noGrp="1"/>
          </p:cNvSpPr>
          <p:nvPr>
            <p:ph type="dt" sz="half" idx="10"/>
          </p:nvPr>
        </p:nvSpPr>
        <p:spPr/>
        <p:txBody>
          <a:bodyPr/>
          <a:lstStyle/>
          <a:p>
            <a:fld id="{0402902D-A5F5-4D7D-AAA7-32469BA0BC4D}" type="datetimeFigureOut">
              <a:rPr lang="en-US"/>
              <a:t>11/28/2017</a:t>
            </a:fld>
            <a:endParaRPr/>
          </a:p>
        </p:txBody>
      </p:sp>
    </p:spTree>
    <p:extLst>
      <p:ext uri="{BB962C8B-B14F-4D97-AF65-F5344CB8AC3E}">
        <p14:creationId xmlns:p14="http://schemas.microsoft.com/office/powerpoint/2010/main" val="225308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bwMode="ltGray">
          <a:xfrm>
            <a:off x="0" y="0"/>
            <a:ext cx="12192000"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609600" y="3153095"/>
            <a:ext cx="10972800" cy="2286000"/>
          </a:xfrm>
        </p:spPr>
        <p:txBody>
          <a:bodyPr anchor="b">
            <a:normAutofit/>
          </a:bodyPr>
          <a:lstStyle>
            <a:lvl1pPr>
              <a:defRPr sz="5800" b="0"/>
            </a:lvl1pPr>
          </a:lstStyle>
          <a:p>
            <a:r>
              <a:rPr lang="en-US" altLang="zh-CN"/>
              <a:t>Click to edit Master title style</a:t>
            </a:r>
            <a:endParaRPr/>
          </a:p>
        </p:txBody>
      </p:sp>
      <p:cxnSp>
        <p:nvCxnSpPr>
          <p:cNvPr id="8" name="Straight Connector 7"/>
          <p:cNvCxnSpPr/>
          <p:nvPr/>
        </p:nvCxnSpPr>
        <p:spPr>
          <a:xfrm>
            <a:off x="0" y="57531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603250" y="5864054"/>
            <a:ext cx="10972800" cy="450042"/>
          </a:xfrm>
        </p:spPr>
        <p:txBody>
          <a:bodyPr anchor="ctr"/>
          <a:lstStyle>
            <a:lvl1pPr marL="0" indent="0">
              <a:spcBef>
                <a:spcPts val="0"/>
              </a:spcBef>
              <a:buNone/>
              <a:defRPr sz="2000">
                <a:solidFill>
                  <a:schemeClr val="tx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Edit Master text styles</a:t>
            </a:r>
          </a:p>
        </p:txBody>
      </p:sp>
    </p:spTree>
    <p:extLst>
      <p:ext uri="{BB962C8B-B14F-4D97-AF65-F5344CB8AC3E}">
        <p14:creationId xmlns:p14="http://schemas.microsoft.com/office/powerpoint/2010/main" val="293724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a:p>
        </p:txBody>
      </p:sp>
      <p:sp>
        <p:nvSpPr>
          <p:cNvPr id="3" name="Content Placeholder 2"/>
          <p:cNvSpPr>
            <a:spLocks noGrp="1"/>
          </p:cNvSpPr>
          <p:nvPr>
            <p:ph sz="half" idx="1"/>
          </p:nvPr>
        </p:nvSpPr>
        <p:spPr>
          <a:xfrm>
            <a:off x="1066800"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a:p>
        </p:txBody>
      </p:sp>
      <p:sp>
        <p:nvSpPr>
          <p:cNvPr id="4" name="Content Placeholder 3"/>
          <p:cNvSpPr>
            <a:spLocks noGrp="1"/>
          </p:cNvSpPr>
          <p:nvPr>
            <p:ph sz="half" idx="2"/>
          </p:nvPr>
        </p:nvSpPr>
        <p:spPr>
          <a:xfrm>
            <a:off x="6373091" y="1714501"/>
            <a:ext cx="4752109" cy="4457700"/>
          </a:xfrm>
        </p:spPr>
        <p:txBody>
          <a:bodyPr>
            <a:normAutofit/>
          </a:bodyPr>
          <a:lstStyle>
            <a:lvl1pPr>
              <a:spcBef>
                <a:spcPts val="20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a:p>
        </p:txBody>
      </p:sp>
      <p:sp>
        <p:nvSpPr>
          <p:cNvPr id="7" name="Slide Number Placeholder 4"/>
          <p:cNvSpPr>
            <a:spLocks noGrp="1"/>
          </p:cNvSpPr>
          <p:nvPr>
            <p:ph type="sldNum" sz="quarter" idx="12"/>
          </p:nvPr>
        </p:nvSpPr>
        <p:spPr/>
        <p:txBody>
          <a:bodyPr/>
          <a:lstStyle/>
          <a:p>
            <a:fld id="{5F4C9F40-B079-4B71-A627-7266DFEA7F03}"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6"/>
          <p:cNvSpPr>
            <a:spLocks noGrp="1"/>
          </p:cNvSpPr>
          <p:nvPr>
            <p:ph type="dt" sz="half" idx="10"/>
          </p:nvPr>
        </p:nvSpPr>
        <p:spPr/>
        <p:txBody>
          <a:bodyPr/>
          <a:lstStyle/>
          <a:p>
            <a:fld id="{0402902D-A5F5-4D7D-AAA7-32469BA0BC4D}" type="datetimeFigureOut">
              <a:rPr lang="en-US"/>
              <a:t>11/28/2017</a:t>
            </a:fld>
            <a:endParaRPr/>
          </a:p>
        </p:txBody>
      </p:sp>
    </p:spTree>
    <p:extLst>
      <p:ext uri="{BB962C8B-B14F-4D97-AF65-F5344CB8AC3E}">
        <p14:creationId xmlns:p14="http://schemas.microsoft.com/office/powerpoint/2010/main" val="407238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a:p>
        </p:txBody>
      </p:sp>
      <p:sp>
        <p:nvSpPr>
          <p:cNvPr id="3" name="Text Placeholder 2"/>
          <p:cNvSpPr>
            <a:spLocks noGrp="1"/>
          </p:cNvSpPr>
          <p:nvPr>
            <p:ph type="body" idx="1"/>
          </p:nvPr>
        </p:nvSpPr>
        <p:spPr>
          <a:xfrm>
            <a:off x="106680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Edit Master text styles</a:t>
            </a:r>
          </a:p>
        </p:txBody>
      </p:sp>
      <p:sp>
        <p:nvSpPr>
          <p:cNvPr id="4" name="Content Placeholder 3"/>
          <p:cNvSpPr>
            <a:spLocks noGrp="1"/>
          </p:cNvSpPr>
          <p:nvPr>
            <p:ph sz="half" idx="2"/>
          </p:nvPr>
        </p:nvSpPr>
        <p:spPr>
          <a:xfrm>
            <a:off x="106680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a:p>
        </p:txBody>
      </p:sp>
      <p:sp>
        <p:nvSpPr>
          <p:cNvPr id="5" name="Text Placeholder 4"/>
          <p:cNvSpPr>
            <a:spLocks noGrp="1"/>
          </p:cNvSpPr>
          <p:nvPr>
            <p:ph type="body" sz="quarter" idx="3"/>
          </p:nvPr>
        </p:nvSpPr>
        <p:spPr>
          <a:xfrm>
            <a:off x="6370320" y="1529541"/>
            <a:ext cx="4754880" cy="811583"/>
          </a:xfrm>
        </p:spPr>
        <p:txBody>
          <a:bodyPr anchor="b"/>
          <a:lstStyle>
            <a:lvl1pPr marL="0" indent="0">
              <a:lnSpc>
                <a:spcPct val="90000"/>
              </a:lnSpc>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Edit Master text styles</a:t>
            </a:r>
          </a:p>
        </p:txBody>
      </p:sp>
      <p:sp>
        <p:nvSpPr>
          <p:cNvPr id="6" name="Content Placeholder 5"/>
          <p:cNvSpPr>
            <a:spLocks noGrp="1"/>
          </p:cNvSpPr>
          <p:nvPr>
            <p:ph sz="quarter" idx="4"/>
          </p:nvPr>
        </p:nvSpPr>
        <p:spPr>
          <a:xfrm>
            <a:off x="6370320" y="2484692"/>
            <a:ext cx="4754880" cy="3687508"/>
          </a:xfrm>
        </p:spPr>
        <p:txBody>
          <a:bodyPr/>
          <a:lstStyle>
            <a:lvl1pPr>
              <a:spcBef>
                <a:spcPts val="2000"/>
              </a:spcBef>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a:p>
        </p:txBody>
      </p:sp>
      <p:sp>
        <p:nvSpPr>
          <p:cNvPr id="9" name="Slide Number Placeholder 6"/>
          <p:cNvSpPr>
            <a:spLocks noGrp="1"/>
          </p:cNvSpPr>
          <p:nvPr>
            <p:ph type="sldNum" sz="quarter" idx="12"/>
          </p:nvPr>
        </p:nvSpPr>
        <p:spPr/>
        <p:txBody>
          <a:bodyPr/>
          <a:lstStyle/>
          <a:p>
            <a:fld id="{5F4C9F40-B079-4B71-A627-7266DFEA7F03}"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8"/>
          <p:cNvSpPr>
            <a:spLocks noGrp="1"/>
          </p:cNvSpPr>
          <p:nvPr>
            <p:ph type="dt" sz="half" idx="10"/>
          </p:nvPr>
        </p:nvSpPr>
        <p:spPr/>
        <p:txBody>
          <a:bodyPr/>
          <a:lstStyle/>
          <a:p>
            <a:fld id="{0402902D-A5F5-4D7D-AAA7-32469BA0BC4D}" type="datetimeFigureOut">
              <a:rPr lang="en-US"/>
              <a:t>11/28/2017</a:t>
            </a:fld>
            <a:endParaRPr/>
          </a:p>
        </p:txBody>
      </p:sp>
    </p:spTree>
    <p:extLst>
      <p:ext uri="{BB962C8B-B14F-4D97-AF65-F5344CB8AC3E}">
        <p14:creationId xmlns:p14="http://schemas.microsoft.com/office/powerpoint/2010/main" val="96062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a:p>
        </p:txBody>
      </p:sp>
      <p:sp>
        <p:nvSpPr>
          <p:cNvPr id="5" name="Slide Number Placeholder 2"/>
          <p:cNvSpPr>
            <a:spLocks noGrp="1"/>
          </p:cNvSpPr>
          <p:nvPr>
            <p:ph type="sldNum" sz="quarter" idx="12"/>
          </p:nvPr>
        </p:nvSpPr>
        <p:spPr/>
        <p:txBody>
          <a:bodyPr/>
          <a:lstStyle/>
          <a:p>
            <a:fld id="{5F4C9F40-B079-4B71-A627-7266DFEA7F03}"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5"/>
          <p:cNvSpPr>
            <a:spLocks noGrp="1"/>
          </p:cNvSpPr>
          <p:nvPr>
            <p:ph type="dt" sz="half" idx="10"/>
          </p:nvPr>
        </p:nvSpPr>
        <p:spPr/>
        <p:txBody>
          <a:bodyPr/>
          <a:lstStyle/>
          <a:p>
            <a:fld id="{0402902D-A5F5-4D7D-AAA7-32469BA0BC4D}" type="datetimeFigureOut">
              <a:rPr lang="en-US"/>
              <a:t>11/28/2017</a:t>
            </a:fld>
            <a:endParaRPr/>
          </a:p>
        </p:txBody>
      </p:sp>
    </p:spTree>
    <p:extLst>
      <p:ext uri="{BB962C8B-B14F-4D97-AF65-F5344CB8AC3E}">
        <p14:creationId xmlns:p14="http://schemas.microsoft.com/office/powerpoint/2010/main" val="2515942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Slide Number Placeholder 1"/>
          <p:cNvSpPr>
            <a:spLocks noGrp="1"/>
          </p:cNvSpPr>
          <p:nvPr>
            <p:ph type="sldNum" sz="quarter" idx="12"/>
          </p:nvPr>
        </p:nvSpPr>
        <p:spPr/>
        <p:txBody>
          <a:bodyPr/>
          <a:lstStyle/>
          <a:p>
            <a:fld id="{5F4C9F40-B079-4B71-A627-7266DFEA7F03}" type="slidenum">
              <a:rPr/>
              <a:t>‹#›</a:t>
            </a:fld>
            <a:endParaRPr dirty="0"/>
          </a:p>
        </p:txBody>
      </p:sp>
      <p:sp>
        <p:nvSpPr>
          <p:cNvPr id="3" name="Footer Placeholder 2"/>
          <p:cNvSpPr>
            <a:spLocks noGrp="1"/>
          </p:cNvSpPr>
          <p:nvPr>
            <p:ph type="ftr" sz="quarter" idx="11"/>
          </p:nvPr>
        </p:nvSpPr>
        <p:spPr/>
        <p:txBody>
          <a:bodyPr/>
          <a:lstStyle/>
          <a:p>
            <a:endParaRPr dirty="0"/>
          </a:p>
        </p:txBody>
      </p:sp>
      <p:sp>
        <p:nvSpPr>
          <p:cNvPr id="2" name="Date Placeholder 3"/>
          <p:cNvSpPr>
            <a:spLocks noGrp="1"/>
          </p:cNvSpPr>
          <p:nvPr>
            <p:ph type="dt" sz="half" idx="10"/>
          </p:nvPr>
        </p:nvSpPr>
        <p:spPr/>
        <p:txBody>
          <a:bodyPr/>
          <a:lstStyle/>
          <a:p>
            <a:fld id="{0402902D-A5F5-4D7D-AAA7-32469BA0BC4D}" type="datetimeFigureOut">
              <a:rPr lang="en-US"/>
              <a:t>11/28/2017</a:t>
            </a:fld>
            <a:endParaRPr dirty="0"/>
          </a:p>
        </p:txBody>
      </p:sp>
    </p:spTree>
    <p:extLst>
      <p:ext uri="{BB962C8B-B14F-4D97-AF65-F5344CB8AC3E}">
        <p14:creationId xmlns:p14="http://schemas.microsoft.com/office/powerpoint/2010/main" val="2756335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3" name="Rectangle 12"/>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0519" y="465512"/>
            <a:ext cx="3506162" cy="1600200"/>
          </a:xfrm>
        </p:spPr>
        <p:txBody>
          <a:bodyPr anchor="t">
            <a:normAutofit/>
          </a:bodyPr>
          <a:lstStyle>
            <a:lvl1pPr>
              <a:defRPr sz="2800" b="0"/>
            </a:lvl1pPr>
          </a:lstStyle>
          <a:p>
            <a:r>
              <a:rPr lang="en-US" altLang="zh-CN"/>
              <a:t>Click to edit Master title style</a:t>
            </a:r>
            <a:endParaRPr/>
          </a:p>
        </p:txBody>
      </p:sp>
      <p:sp>
        <p:nvSpPr>
          <p:cNvPr id="4" name="Text Placeholder 3"/>
          <p:cNvSpPr>
            <a:spLocks noGrp="1"/>
          </p:cNvSpPr>
          <p:nvPr>
            <p:ph type="body" sz="half" idx="2"/>
          </p:nvPr>
        </p:nvSpPr>
        <p:spPr>
          <a:xfrm>
            <a:off x="380519" y="3746500"/>
            <a:ext cx="3506162" cy="24257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Edit Master text styles</a:t>
            </a:r>
          </a:p>
        </p:txBody>
      </p:sp>
      <p:sp>
        <p:nvSpPr>
          <p:cNvPr id="3" name="Content Placeholder 2"/>
          <p:cNvSpPr>
            <a:spLocks noGrp="1"/>
          </p:cNvSpPr>
          <p:nvPr>
            <p:ph idx="1"/>
          </p:nvPr>
        </p:nvSpPr>
        <p:spPr>
          <a:xfrm>
            <a:off x="4699000" y="465513"/>
            <a:ext cx="7048500" cy="5935287"/>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a:p>
        </p:txBody>
      </p:sp>
    </p:spTree>
    <p:extLst>
      <p:ext uri="{BB962C8B-B14F-4D97-AF65-F5344CB8AC3E}">
        <p14:creationId xmlns:p14="http://schemas.microsoft.com/office/powerpoint/2010/main" val="300201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2688">
          <p15:clr>
            <a:srgbClr val="FBAE40"/>
          </p15:clr>
        </p15:guide>
        <p15:guide id="2" orient="horz" pos="288">
          <p15:clr>
            <a:srgbClr val="FBAE40"/>
          </p15:clr>
        </p15:guide>
        <p15:guide id="3" orient="horz" pos="4032">
          <p15:clr>
            <a:srgbClr val="FBAE40"/>
          </p15:clr>
        </p15:guide>
        <p15:guide id="4" pos="29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0" y="0"/>
            <a:ext cx="426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flipH="1">
            <a:off x="4267200" y="0"/>
            <a:ext cx="1" cy="685800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384048" y="466344"/>
            <a:ext cx="3502152" cy="1600200"/>
          </a:xfrm>
        </p:spPr>
        <p:txBody>
          <a:bodyPr anchor="t">
            <a:normAutofit/>
          </a:bodyPr>
          <a:lstStyle>
            <a:lvl1pPr>
              <a:defRPr sz="2800" b="0"/>
            </a:lvl1pPr>
          </a:lstStyle>
          <a:p>
            <a:r>
              <a:rPr lang="en-US" altLang="zh-CN"/>
              <a:t>Click to edit Master title style</a:t>
            </a:r>
            <a:endParaRPr dirty="0"/>
          </a:p>
        </p:txBody>
      </p:sp>
      <p:sp>
        <p:nvSpPr>
          <p:cNvPr id="4" name="Text Placeholder 3"/>
          <p:cNvSpPr>
            <a:spLocks noGrp="1"/>
          </p:cNvSpPr>
          <p:nvPr>
            <p:ph type="body" sz="half" idx="2"/>
          </p:nvPr>
        </p:nvSpPr>
        <p:spPr>
          <a:xfrm>
            <a:off x="384048" y="3749040"/>
            <a:ext cx="3502152" cy="242316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309872" y="0"/>
            <a:ext cx="7882128" cy="6858000"/>
          </a:xfrm>
        </p:spPr>
        <p:txBody>
          <a:bodyPr tIns="7315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a:t>Click icon to add picture</a:t>
            </a:r>
            <a:endParaRPr dirty="0"/>
          </a:p>
        </p:txBody>
      </p:sp>
    </p:spTree>
    <p:extLst>
      <p:ext uri="{BB962C8B-B14F-4D97-AF65-F5344CB8AC3E}">
        <p14:creationId xmlns:p14="http://schemas.microsoft.com/office/powerpoint/2010/main" val="93493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bwMode="ltGray">
          <a:xfrm>
            <a:off x="0" y="0"/>
            <a:ext cx="12192000"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bwMode="auto">
          <a:xfrm>
            <a:off x="1066800" y="127000"/>
            <a:ext cx="10058400" cy="1097280"/>
          </a:xfrm>
          <a:prstGeom prst="rect">
            <a:avLst/>
          </a:prstGeom>
        </p:spPr>
        <p:txBody>
          <a:bodyPr vert="horz" lIns="91440" tIns="45720" rIns="91440" bIns="45720" rtlCol="0" anchor="ctr">
            <a:normAutofit/>
          </a:bodyPr>
          <a:lstStyle/>
          <a:p>
            <a:r>
              <a:rPr lang="en-US" altLang="zh-CN"/>
              <a:t>Click to edit Master title style</a:t>
            </a:r>
            <a:endParaRPr dirty="0"/>
          </a:p>
        </p:txBody>
      </p:sp>
      <p:cxnSp>
        <p:nvCxnSpPr>
          <p:cNvPr id="9" name="Straight Connector 8"/>
          <p:cNvCxnSpPr/>
          <p:nvPr/>
        </p:nvCxnSpPr>
        <p:spPr>
          <a:xfrm>
            <a:off x="0" y="1371600"/>
            <a:ext cx="12192000" cy="0"/>
          </a:xfrm>
          <a:prstGeom prst="line">
            <a:avLst/>
          </a:prstGeom>
          <a:ln w="76200">
            <a:miter lim="800000"/>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1066800" y="1714500"/>
            <a:ext cx="10058400" cy="4457700"/>
          </a:xfrm>
          <a:prstGeom prst="rect">
            <a:avLst/>
          </a:prstGeom>
        </p:spPr>
        <p:txBody>
          <a:bodyPr vert="horz" lIns="91440" tIns="45720" rIns="91440" bIns="45720" rtlCol="0">
            <a:normAutofit/>
          </a:body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dirty="0"/>
          </a:p>
        </p:txBody>
      </p:sp>
      <p:sp>
        <p:nvSpPr>
          <p:cNvPr id="6" name="Slide Number Placeholder 5"/>
          <p:cNvSpPr>
            <a:spLocks noGrp="1"/>
          </p:cNvSpPr>
          <p:nvPr>
            <p:ph type="sldNum" sz="quarter" idx="4"/>
          </p:nvPr>
        </p:nvSpPr>
        <p:spPr>
          <a:xfrm>
            <a:off x="85724" y="6394450"/>
            <a:ext cx="523875"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5F4C9F40-B079-4B71-A627-7266DFEA7F03}" type="slidenum">
              <a:rPr/>
              <a:pPr/>
              <a:t>‹#›</a:t>
            </a:fld>
            <a:endParaRPr/>
          </a:p>
        </p:txBody>
      </p:sp>
      <p:sp>
        <p:nvSpPr>
          <p:cNvPr id="5" name="Footer Placeholder 4"/>
          <p:cNvSpPr>
            <a:spLocks noGrp="1"/>
          </p:cNvSpPr>
          <p:nvPr>
            <p:ph type="ftr" sz="quarter" idx="3"/>
          </p:nvPr>
        </p:nvSpPr>
        <p:spPr>
          <a:xfrm>
            <a:off x="809625" y="6394450"/>
            <a:ext cx="8134350" cy="274320"/>
          </a:xfrm>
          <a:prstGeom prst="rect">
            <a:avLst/>
          </a:prstGeom>
        </p:spPr>
        <p:txBody>
          <a:bodyPr vert="horz" lIns="91440" tIns="45720" rIns="91440" bIns="45720" rtlCol="0" anchor="ctr"/>
          <a:lstStyle>
            <a:lvl1pPr algn="l">
              <a:defRPr sz="1200">
                <a:solidFill>
                  <a:schemeClr val="tx1">
                    <a:lumMod val="50000"/>
                  </a:schemeClr>
                </a:solidFill>
              </a:defRPr>
            </a:lvl1pPr>
          </a:lstStyle>
          <a:p>
            <a:endParaRPr dirty="0"/>
          </a:p>
        </p:txBody>
      </p:sp>
      <p:sp>
        <p:nvSpPr>
          <p:cNvPr id="4" name="Date Placeholder 3"/>
          <p:cNvSpPr>
            <a:spLocks noGrp="1"/>
          </p:cNvSpPr>
          <p:nvPr>
            <p:ph type="dt" sz="half" idx="2"/>
          </p:nvPr>
        </p:nvSpPr>
        <p:spPr>
          <a:xfrm>
            <a:off x="9486900" y="6394450"/>
            <a:ext cx="2324100" cy="274320"/>
          </a:xfrm>
          <a:prstGeom prst="rect">
            <a:avLst/>
          </a:prstGeom>
        </p:spPr>
        <p:txBody>
          <a:bodyPr vert="horz" lIns="91440" tIns="45720" rIns="91440" bIns="45720" rtlCol="0" anchor="ctr"/>
          <a:lstStyle>
            <a:lvl1pPr algn="r">
              <a:defRPr sz="1200">
                <a:solidFill>
                  <a:schemeClr val="tx1">
                    <a:lumMod val="50000"/>
                  </a:schemeClr>
                </a:solidFill>
              </a:defRPr>
            </a:lvl1pPr>
          </a:lstStyle>
          <a:p>
            <a:fld id="{0402902D-A5F5-4D7D-AAA7-32469BA0BC4D}" type="datetimeFigureOut">
              <a:rPr lang="en-US"/>
              <a:pPr/>
              <a:t>11/28/2017</a:t>
            </a:fld>
            <a:endParaRPr dirty="0"/>
          </a:p>
        </p:txBody>
      </p:sp>
    </p:spTree>
    <p:extLst>
      <p:ext uri="{BB962C8B-B14F-4D97-AF65-F5344CB8AC3E}">
        <p14:creationId xmlns:p14="http://schemas.microsoft.com/office/powerpoint/2010/main" val="127595847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274320" indent="-274320" algn="l" defTabSz="914400" rtl="0" eaLnBrk="1" latinLnBrk="0" hangingPunct="1">
        <a:spcBef>
          <a:spcPts val="2200"/>
        </a:spcBef>
        <a:buClr>
          <a:schemeClr val="tx1">
            <a:lumMod val="65000"/>
          </a:schemeClr>
        </a:buClr>
        <a:buFont typeface="Arial" pitchFamily="34" charset="0"/>
        <a:buChar char="•"/>
        <a:defRPr sz="2200" kern="1200">
          <a:solidFill>
            <a:schemeClr val="tx1"/>
          </a:solidFill>
          <a:latin typeface="+mn-lt"/>
          <a:ea typeface="+mn-ea"/>
          <a:cs typeface="+mn-cs"/>
        </a:defRPr>
      </a:lvl1pPr>
      <a:lvl2pPr marL="594360" indent="-274320" algn="l" defTabSz="914400" rtl="0" eaLnBrk="1" latinLnBrk="0" hangingPunct="1">
        <a:spcBef>
          <a:spcPts val="1600"/>
        </a:spcBef>
        <a:buClr>
          <a:schemeClr val="tx1">
            <a:lumMod val="65000"/>
          </a:schemeClr>
        </a:buClr>
        <a:buFont typeface="Arial" pitchFamily="34" charset="0"/>
        <a:buChar char="•"/>
        <a:defRPr sz="2000" kern="1200">
          <a:solidFill>
            <a:schemeClr val="tx1"/>
          </a:solidFill>
          <a:latin typeface="+mn-lt"/>
          <a:ea typeface="+mn-ea"/>
          <a:cs typeface="+mn-cs"/>
        </a:defRPr>
      </a:lvl2pPr>
      <a:lvl3pPr marL="868680" indent="-228600" algn="l" defTabSz="914400" rtl="0" eaLnBrk="1" latinLnBrk="0" hangingPunct="1">
        <a:spcBef>
          <a:spcPts val="1200"/>
        </a:spcBef>
        <a:buClr>
          <a:schemeClr val="tx1">
            <a:lumMod val="65000"/>
          </a:schemeClr>
        </a:buClr>
        <a:buFont typeface="Arial" pitchFamily="34" charset="0"/>
        <a:buChar char="•"/>
        <a:defRPr sz="1800" kern="1200">
          <a:solidFill>
            <a:schemeClr val="tx1"/>
          </a:solidFill>
          <a:latin typeface="+mn-lt"/>
          <a:ea typeface="+mn-ea"/>
          <a:cs typeface="+mn-cs"/>
        </a:defRPr>
      </a:lvl3pPr>
      <a:lvl4pPr marL="1188720" indent="-228600" algn="l" defTabSz="914400" rtl="0" eaLnBrk="1" latinLnBrk="0" hangingPunct="1">
        <a:spcBef>
          <a:spcPts val="1000"/>
        </a:spcBef>
        <a:buClr>
          <a:schemeClr val="tx1">
            <a:lumMod val="65000"/>
          </a:schemeClr>
        </a:buClr>
        <a:buFont typeface="Arial" pitchFamily="34" charset="0"/>
        <a:buChar char="•"/>
        <a:defRPr sz="1600" kern="1200">
          <a:solidFill>
            <a:schemeClr val="tx1"/>
          </a:solidFill>
          <a:latin typeface="+mn-lt"/>
          <a:ea typeface="+mn-ea"/>
          <a:cs typeface="+mn-cs"/>
        </a:defRPr>
      </a:lvl4pPr>
      <a:lvl5pPr marL="1417320" indent="-228600" algn="l" defTabSz="914400" rtl="0" eaLnBrk="1" latinLnBrk="0" hangingPunct="1">
        <a:spcBef>
          <a:spcPts val="800"/>
        </a:spcBef>
        <a:buClr>
          <a:schemeClr val="tx1">
            <a:lumMod val="65000"/>
          </a:schemeClr>
        </a:buClr>
        <a:buFont typeface="Arial" pitchFamily="34" charset="0"/>
        <a:buChar char="•"/>
        <a:defRPr sz="1600" kern="1200">
          <a:solidFill>
            <a:schemeClr val="tx1"/>
          </a:solidFill>
          <a:latin typeface="+mn-lt"/>
          <a:ea typeface="+mn-ea"/>
          <a:cs typeface="+mn-cs"/>
        </a:defRPr>
      </a:lvl5pPr>
      <a:lvl6pPr marL="16459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7pPr>
      <a:lvl8pPr marL="21031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8pPr>
      <a:lvl9pPr marL="2331720" indent="-228600" algn="l" defTabSz="914400" rtl="0" eaLnBrk="1" latinLnBrk="0" hangingPunct="1">
        <a:spcBef>
          <a:spcPts val="600"/>
        </a:spcBef>
        <a:buClr>
          <a:schemeClr val="tx1">
            <a:lumMod val="65000"/>
          </a:schemeClr>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Two-Class Weather Classification</a:t>
            </a:r>
          </a:p>
        </p:txBody>
      </p:sp>
      <p:sp>
        <p:nvSpPr>
          <p:cNvPr id="3" name="Subtitle 2"/>
          <p:cNvSpPr>
            <a:spLocks noGrp="1"/>
          </p:cNvSpPr>
          <p:nvPr>
            <p:ph type="subTitle" idx="1"/>
          </p:nvPr>
        </p:nvSpPr>
        <p:spPr/>
        <p:txBody>
          <a:bodyPr/>
          <a:lstStyle/>
          <a:p>
            <a:r>
              <a:rPr lang="en-US" altLang="zh-CN" dirty="0">
                <a:solidFill>
                  <a:schemeClr val="tx1">
                    <a:lumMod val="95000"/>
                  </a:schemeClr>
                </a:solidFill>
              </a:rPr>
              <a:t>Qingbo Kang </a:t>
            </a:r>
            <a:r>
              <a:rPr lang="en-US" dirty="0">
                <a:solidFill>
                  <a:schemeClr val="tx1">
                    <a:lumMod val="95000"/>
                  </a:schemeClr>
                </a:solidFill>
              </a:rPr>
              <a:t>| 40058122 | Concordia University</a:t>
            </a:r>
          </a:p>
        </p:txBody>
      </p:sp>
    </p:spTree>
    <p:extLst>
      <p:ext uri="{BB962C8B-B14F-4D97-AF65-F5344CB8AC3E}">
        <p14:creationId xmlns:p14="http://schemas.microsoft.com/office/powerpoint/2010/main" val="142078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Future Work</a:t>
            </a:r>
            <a:endParaRPr lang="en-US" dirty="0"/>
          </a:p>
        </p:txBody>
      </p:sp>
      <p:sp>
        <p:nvSpPr>
          <p:cNvPr id="3" name="Content Placeholder 2"/>
          <p:cNvSpPr>
            <a:spLocks noGrp="1"/>
          </p:cNvSpPr>
          <p:nvPr>
            <p:ph idx="1"/>
          </p:nvPr>
        </p:nvSpPr>
        <p:spPr>
          <a:xfrm>
            <a:off x="1066800" y="1656080"/>
            <a:ext cx="10058400" cy="4815840"/>
          </a:xfrm>
        </p:spPr>
        <p:txBody>
          <a:bodyPr>
            <a:normAutofit/>
          </a:bodyPr>
          <a:lstStyle/>
          <a:p>
            <a:r>
              <a:rPr lang="en-US" dirty="0"/>
              <a:t>The framework can include more useful weather cues.</a:t>
            </a:r>
          </a:p>
          <a:p>
            <a:r>
              <a:rPr lang="en-US" dirty="0"/>
              <a:t>The performance of shadow and haze detection need to be improved.</a:t>
            </a:r>
          </a:p>
          <a:p>
            <a:r>
              <a:rPr lang="en-US" dirty="0"/>
              <a:t>Generalizing to labeling more weather types.</a:t>
            </a:r>
          </a:p>
          <a:p>
            <a:r>
              <a:rPr lang="en-US" dirty="0"/>
              <a:t>This approaches rely on handcrafted features, may adopt some deep learning based approaches to improve it.</a:t>
            </a:r>
          </a:p>
        </p:txBody>
      </p:sp>
    </p:spTree>
    <p:extLst>
      <p:ext uri="{BB962C8B-B14F-4D97-AF65-F5344CB8AC3E}">
        <p14:creationId xmlns:p14="http://schemas.microsoft.com/office/powerpoint/2010/main" val="1415380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8478" y="834501"/>
            <a:ext cx="10972800" cy="4231732"/>
          </a:xfrm>
        </p:spPr>
        <p:txBody>
          <a:bodyPr>
            <a:normAutofit/>
          </a:bodyPr>
          <a:lstStyle/>
          <a:p>
            <a:r>
              <a:rPr lang="en-US" altLang="zh-CN" sz="4000" dirty="0"/>
              <a:t>Based paper: Lu C, Lin D, Jia J, et al. Two-class weather classification[C]//Proceedings of the IEEE Conference on Computer Vision and Pattern Recognition. 2014: 3718-3725.</a:t>
            </a:r>
            <a:br>
              <a:rPr lang="en-US" altLang="zh-CN" dirty="0"/>
            </a:br>
            <a:endParaRPr lang="en-US" dirty="0"/>
          </a:p>
        </p:txBody>
      </p:sp>
      <p:sp>
        <p:nvSpPr>
          <p:cNvPr id="3" name="Text Placeholder 2"/>
          <p:cNvSpPr>
            <a:spLocks noGrp="1"/>
          </p:cNvSpPr>
          <p:nvPr>
            <p:ph type="body" idx="1"/>
          </p:nvPr>
        </p:nvSpPr>
        <p:spPr/>
        <p:txBody>
          <a:bodyPr/>
          <a:lstStyle/>
          <a:p>
            <a:r>
              <a:rPr lang="en-US" dirty="0">
                <a:solidFill>
                  <a:schemeClr val="tx1">
                    <a:lumMod val="95000"/>
                  </a:schemeClr>
                </a:solidFill>
              </a:rPr>
              <a:t>Statement of the problem</a:t>
            </a:r>
          </a:p>
        </p:txBody>
      </p:sp>
    </p:spTree>
    <p:extLst>
      <p:ext uri="{BB962C8B-B14F-4D97-AF65-F5344CB8AC3E}">
        <p14:creationId xmlns:p14="http://schemas.microsoft.com/office/powerpoint/2010/main" val="2301054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a:t>
            </a:r>
          </a:p>
        </p:txBody>
      </p:sp>
      <p:sp>
        <p:nvSpPr>
          <p:cNvPr id="3" name="Content Placeholder 2"/>
          <p:cNvSpPr>
            <a:spLocks noGrp="1"/>
          </p:cNvSpPr>
          <p:nvPr>
            <p:ph idx="1"/>
          </p:nvPr>
        </p:nvSpPr>
        <p:spPr/>
        <p:txBody>
          <a:bodyPr>
            <a:normAutofit/>
          </a:bodyPr>
          <a:lstStyle/>
          <a:p>
            <a:r>
              <a:rPr lang="en-US" dirty="0"/>
              <a:t>Classifying a single outdoor image as sunny or cloudy.</a:t>
            </a:r>
          </a:p>
          <a:p>
            <a:endParaRPr lang="en-US" dirty="0"/>
          </a:p>
          <a:p>
            <a:endParaRPr lang="en-US" dirty="0"/>
          </a:p>
          <a:p>
            <a:endParaRPr lang="en-US" dirty="0"/>
          </a:p>
          <a:p>
            <a:endParaRPr lang="en-US" dirty="0"/>
          </a:p>
          <a:p>
            <a:pPr marL="0" indent="0">
              <a:buNone/>
            </a:pPr>
            <a:endParaRPr lang="en-US" dirty="0"/>
          </a:p>
          <a:p>
            <a:endParaRPr lang="en-US" dirty="0"/>
          </a:p>
        </p:txBody>
      </p:sp>
      <p:pic>
        <p:nvPicPr>
          <p:cNvPr id="4" name="Picture 3">
            <a:extLst>
              <a:ext uri="{FF2B5EF4-FFF2-40B4-BE49-F238E27FC236}">
                <a16:creationId xmlns:a16="http://schemas.microsoft.com/office/drawing/2014/main" id="{AA08C185-D383-461D-B8B6-83176FD8845D}"/>
              </a:ext>
            </a:extLst>
          </p:cNvPr>
          <p:cNvPicPr>
            <a:picLocks noChangeAspect="1"/>
          </p:cNvPicPr>
          <p:nvPr/>
        </p:nvPicPr>
        <p:blipFill>
          <a:blip r:embed="rId2"/>
          <a:stretch>
            <a:fillRect/>
          </a:stretch>
        </p:blipFill>
        <p:spPr>
          <a:xfrm>
            <a:off x="1966650" y="2442002"/>
            <a:ext cx="3131845" cy="3033093"/>
          </a:xfrm>
          <a:prstGeom prst="rect">
            <a:avLst/>
          </a:prstGeom>
        </p:spPr>
      </p:pic>
      <p:pic>
        <p:nvPicPr>
          <p:cNvPr id="5" name="Picture 4">
            <a:extLst>
              <a:ext uri="{FF2B5EF4-FFF2-40B4-BE49-F238E27FC236}">
                <a16:creationId xmlns:a16="http://schemas.microsoft.com/office/drawing/2014/main" id="{EE5C7869-8F67-4CD0-B569-EEE6233CD173}"/>
              </a:ext>
            </a:extLst>
          </p:cNvPr>
          <p:cNvPicPr>
            <a:picLocks noChangeAspect="1"/>
          </p:cNvPicPr>
          <p:nvPr/>
        </p:nvPicPr>
        <p:blipFill>
          <a:blip r:embed="rId3"/>
          <a:stretch>
            <a:fillRect/>
          </a:stretch>
        </p:blipFill>
        <p:spPr>
          <a:xfrm>
            <a:off x="6214025" y="2442003"/>
            <a:ext cx="3131845" cy="3033092"/>
          </a:xfrm>
          <a:prstGeom prst="rect">
            <a:avLst/>
          </a:prstGeom>
        </p:spPr>
      </p:pic>
      <p:sp>
        <p:nvSpPr>
          <p:cNvPr id="6" name="TextBox 5">
            <a:extLst>
              <a:ext uri="{FF2B5EF4-FFF2-40B4-BE49-F238E27FC236}">
                <a16:creationId xmlns:a16="http://schemas.microsoft.com/office/drawing/2014/main" id="{DF1423F4-A2E9-4B74-8E6A-DC1F033DD405}"/>
              </a:ext>
            </a:extLst>
          </p:cNvPr>
          <p:cNvSpPr txBox="1"/>
          <p:nvPr/>
        </p:nvSpPr>
        <p:spPr>
          <a:xfrm>
            <a:off x="3048739" y="5595983"/>
            <a:ext cx="967666" cy="369332"/>
          </a:xfrm>
          <a:prstGeom prst="rect">
            <a:avLst/>
          </a:prstGeom>
          <a:noFill/>
        </p:spPr>
        <p:txBody>
          <a:bodyPr wrap="square" rtlCol="0">
            <a:spAutoFit/>
          </a:bodyPr>
          <a:lstStyle/>
          <a:p>
            <a:r>
              <a:rPr lang="en-US" altLang="zh-CN" dirty="0"/>
              <a:t>Sunny</a:t>
            </a:r>
            <a:endParaRPr lang="zh-CN" altLang="en-US" dirty="0"/>
          </a:p>
        </p:txBody>
      </p:sp>
      <p:sp>
        <p:nvSpPr>
          <p:cNvPr id="7" name="TextBox 6">
            <a:extLst>
              <a:ext uri="{FF2B5EF4-FFF2-40B4-BE49-F238E27FC236}">
                <a16:creationId xmlns:a16="http://schemas.microsoft.com/office/drawing/2014/main" id="{A3DDEC35-8B5B-4F19-B26C-6525AFFCB2AD}"/>
              </a:ext>
            </a:extLst>
          </p:cNvPr>
          <p:cNvSpPr txBox="1"/>
          <p:nvPr/>
        </p:nvSpPr>
        <p:spPr>
          <a:xfrm>
            <a:off x="7296114" y="5595983"/>
            <a:ext cx="967666" cy="369332"/>
          </a:xfrm>
          <a:prstGeom prst="rect">
            <a:avLst/>
          </a:prstGeom>
          <a:noFill/>
        </p:spPr>
        <p:txBody>
          <a:bodyPr wrap="square" rtlCol="0">
            <a:spAutoFit/>
          </a:bodyPr>
          <a:lstStyle/>
          <a:p>
            <a:r>
              <a:rPr lang="en-US" altLang="zh-CN" dirty="0"/>
              <a:t>Cloudy</a:t>
            </a:r>
            <a:endParaRPr lang="zh-CN" altLang="en-US" dirty="0"/>
          </a:p>
        </p:txBody>
      </p:sp>
    </p:spTree>
    <p:extLst>
      <p:ext uri="{BB962C8B-B14F-4D97-AF65-F5344CB8AC3E}">
        <p14:creationId xmlns:p14="http://schemas.microsoft.com/office/powerpoint/2010/main" val="234996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Weather Feature</a:t>
            </a:r>
          </a:p>
        </p:txBody>
      </p:sp>
      <p:sp>
        <p:nvSpPr>
          <p:cNvPr id="3" name="Content Placeholder 2"/>
          <p:cNvSpPr>
            <a:spLocks noGrp="1"/>
          </p:cNvSpPr>
          <p:nvPr>
            <p:ph idx="1"/>
          </p:nvPr>
        </p:nvSpPr>
        <p:spPr/>
        <p:txBody>
          <a:bodyPr/>
          <a:lstStyle/>
          <a:p>
            <a:r>
              <a:rPr lang="en-US" dirty="0"/>
              <a:t>A 621-D feature vector with 5 components: sky, shadow, reflection, contrast, haze.</a:t>
            </a:r>
          </a:p>
          <a:p>
            <a:endParaRPr lang="en-US" dirty="0"/>
          </a:p>
          <a:p>
            <a:r>
              <a:rPr lang="en-US" dirty="0"/>
              <a:t>Since not all outdoor image</a:t>
            </a:r>
            <a:r>
              <a:rPr lang="en-US" altLang="zh-CN" dirty="0"/>
              <a:t>s</a:t>
            </a:r>
            <a:r>
              <a:rPr lang="en-US" dirty="0"/>
              <a:t> contain these features, the existence vector:</a:t>
            </a:r>
          </a:p>
          <a:p>
            <a:endParaRPr lang="en-US" dirty="0"/>
          </a:p>
          <a:p>
            <a:endParaRPr lang="en-US" dirty="0"/>
          </a:p>
        </p:txBody>
      </p:sp>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89BEC444-E936-4579-9F65-09EF32210488}"/>
                  </a:ext>
                </a:extLst>
              </p:cNvPr>
              <p:cNvSpPr/>
              <p:nvPr/>
            </p:nvSpPr>
            <p:spPr>
              <a:xfrm>
                <a:off x="4604550" y="2485748"/>
                <a:ext cx="2982899" cy="57868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d>
                        <m:dPr>
                          <m:begChr m:val="["/>
                          <m:endChr m:val="]"/>
                          <m:ctrlPr>
                            <a:rPr lang="zh-CN" altLang="en-US" sz="2800" i="1">
                              <a:latin typeface="Cambria Math" panose="02040503050406030204" pitchFamily="18" charset="0"/>
                            </a:rPr>
                          </m:ctrlPr>
                        </m:dPr>
                        <m:e>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𝑓</m:t>
                              </m:r>
                            </m:e>
                            <m:sub>
                              <m:r>
                                <a:rPr lang="zh-CN" altLang="en-US" sz="2800" i="1">
                                  <a:latin typeface="Cambria Math" panose="02040503050406030204" pitchFamily="18" charset="0"/>
                                </a:rPr>
                                <m:t>𝑠𝑘</m:t>
                              </m:r>
                              <m:r>
                                <a:rPr lang="zh-CN" altLang="en-US" sz="2800" i="0">
                                  <a:latin typeface="Cambria Math" panose="02040503050406030204" pitchFamily="18" charset="0"/>
                                </a:rPr>
                                <m:t>;</m:t>
                              </m:r>
                            </m:sub>
                          </m:sSub>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𝑓</m:t>
                              </m:r>
                            </m:e>
                            <m:sub>
                              <m:r>
                                <a:rPr lang="zh-CN" altLang="en-US" sz="2800" i="1">
                                  <a:latin typeface="Cambria Math" panose="02040503050406030204" pitchFamily="18" charset="0"/>
                                </a:rPr>
                                <m:t>𝑠h</m:t>
                              </m:r>
                              <m:r>
                                <a:rPr lang="zh-CN" altLang="en-US" sz="2800" i="0">
                                  <a:latin typeface="Cambria Math" panose="02040503050406030204" pitchFamily="18" charset="0"/>
                                </a:rPr>
                                <m:t>;</m:t>
                              </m:r>
                            </m:sub>
                          </m:sSub>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𝑓</m:t>
                              </m:r>
                            </m:e>
                            <m:sub>
                              <m:r>
                                <a:rPr lang="zh-CN" altLang="en-US" sz="2800" i="1">
                                  <a:latin typeface="Cambria Math" panose="02040503050406030204" pitchFamily="18" charset="0"/>
                                </a:rPr>
                                <m:t>𝑟𝑒</m:t>
                              </m:r>
                              <m:r>
                                <a:rPr lang="zh-CN" altLang="en-US" sz="2800" i="0">
                                  <a:latin typeface="Cambria Math" panose="02040503050406030204" pitchFamily="18" charset="0"/>
                                </a:rPr>
                                <m:t>;</m:t>
                              </m:r>
                            </m:sub>
                          </m:sSub>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𝑓</m:t>
                              </m:r>
                            </m:e>
                            <m:sub>
                              <m:r>
                                <a:rPr lang="zh-CN" altLang="en-US" sz="2800" i="1">
                                  <a:latin typeface="Cambria Math" panose="02040503050406030204" pitchFamily="18" charset="0"/>
                                </a:rPr>
                                <m:t>𝑐𝑜</m:t>
                              </m:r>
                              <m:r>
                                <a:rPr lang="zh-CN" altLang="en-US" sz="2800" i="0">
                                  <a:latin typeface="Cambria Math" panose="02040503050406030204" pitchFamily="18" charset="0"/>
                                </a:rPr>
                                <m:t>;</m:t>
                              </m:r>
                            </m:sub>
                          </m:sSub>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𝑓</m:t>
                              </m:r>
                            </m:e>
                            <m:sub>
                              <m:r>
                                <a:rPr lang="zh-CN" altLang="en-US" sz="2800" i="1">
                                  <a:latin typeface="Cambria Math" panose="02040503050406030204" pitchFamily="18" charset="0"/>
                                </a:rPr>
                                <m:t>h𝑎</m:t>
                              </m:r>
                            </m:sub>
                          </m:sSub>
                        </m:e>
                      </m:d>
                    </m:oMath>
                  </m:oMathPara>
                </a14:m>
                <a:endParaRPr lang="zh-CN" altLang="en-US" sz="2800" dirty="0"/>
              </a:p>
            </p:txBody>
          </p:sp>
        </mc:Choice>
        <mc:Fallback xmlns="">
          <p:sp>
            <p:nvSpPr>
              <p:cNvPr id="6" name="Rectangle 5">
                <a:extLst>
                  <a:ext uri="{FF2B5EF4-FFF2-40B4-BE49-F238E27FC236}">
                    <a16:creationId xmlns:a16="http://schemas.microsoft.com/office/drawing/2014/main" id="{89BEC444-E936-4579-9F65-09EF32210488}"/>
                  </a:ext>
                </a:extLst>
              </p:cNvPr>
              <p:cNvSpPr>
                <a:spLocks noRot="1" noChangeAspect="1" noMove="1" noResize="1" noEditPoints="1" noAdjustHandles="1" noChangeArrowheads="1" noChangeShapeType="1" noTextEdit="1"/>
              </p:cNvSpPr>
              <p:nvPr/>
            </p:nvSpPr>
            <p:spPr>
              <a:xfrm>
                <a:off x="4604550" y="2485748"/>
                <a:ext cx="2982899" cy="578685"/>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B2984502-4657-4E84-9F1E-B2BA3534C6D4}"/>
                  </a:ext>
                </a:extLst>
              </p:cNvPr>
              <p:cNvSpPr/>
              <p:nvPr/>
            </p:nvSpPr>
            <p:spPr>
              <a:xfrm>
                <a:off x="4685294" y="3835681"/>
                <a:ext cx="2902155" cy="523220"/>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d>
                        <m:dPr>
                          <m:begChr m:val="["/>
                          <m:endChr m:val=""/>
                          <m:ctrlPr>
                            <a:rPr lang="zh-CN" altLang="en-US" sz="2800" i="1">
                              <a:latin typeface="Cambria Math" panose="02040503050406030204" pitchFamily="18" charset="0"/>
                            </a:rPr>
                          </m:ctrlPr>
                        </m:dPr>
                        <m:e>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𝑣</m:t>
                              </m:r>
                            </m:e>
                            <m:sub>
                              <m:r>
                                <a:rPr lang="zh-CN" altLang="en-US" sz="2800" i="1">
                                  <a:latin typeface="Cambria Math" panose="02040503050406030204" pitchFamily="18" charset="0"/>
                                </a:rPr>
                                <m:t>𝑠𝑘</m:t>
                              </m:r>
                            </m:sub>
                          </m:sSub>
                          <m:r>
                            <m:rPr>
                              <m:nor/>
                            </m:rPr>
                            <a:rPr lang="zh-CN" altLang="en-US" sz="2800" i="1">
                              <a:latin typeface="Cambria Math" panose="02040503050406030204" pitchFamily="18" charset="0"/>
                            </a:rPr>
                            <m:t> </m:t>
                          </m:r>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𝑣</m:t>
                              </m:r>
                            </m:e>
                            <m:sub>
                              <m:r>
                                <a:rPr lang="zh-CN" altLang="en-US" sz="2800" i="1">
                                  <a:latin typeface="Cambria Math" panose="02040503050406030204" pitchFamily="18" charset="0"/>
                                </a:rPr>
                                <m:t>𝑠h</m:t>
                              </m:r>
                            </m:sub>
                          </m:sSub>
                          <m:r>
                            <m:rPr>
                              <m:nor/>
                            </m:rPr>
                            <a:rPr lang="zh-CN" altLang="en-US" sz="2800" i="1">
                              <a:latin typeface="Cambria Math" panose="02040503050406030204" pitchFamily="18" charset="0"/>
                            </a:rPr>
                            <m:t> </m:t>
                          </m:r>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𝑣</m:t>
                              </m:r>
                            </m:e>
                            <m:sub>
                              <m:r>
                                <a:rPr lang="zh-CN" altLang="en-US" sz="2800" i="1">
                                  <a:latin typeface="Cambria Math" panose="02040503050406030204" pitchFamily="18" charset="0"/>
                                </a:rPr>
                                <m:t>𝑟𝑒</m:t>
                              </m:r>
                            </m:sub>
                          </m:sSub>
                          <m:r>
                            <m:rPr>
                              <m:nor/>
                            </m:rPr>
                            <a:rPr lang="zh-CN" altLang="en-US" sz="2800" i="1">
                              <a:latin typeface="Cambria Math" panose="02040503050406030204" pitchFamily="18" charset="0"/>
                            </a:rPr>
                            <m:t> </m:t>
                          </m:r>
                        </m:e>
                      </m:d>
                      <m:sSup>
                        <m:sSupPr>
                          <m:ctrlPr>
                            <a:rPr lang="zh-CN" altLang="en-US" sz="2800" i="1">
                              <a:latin typeface="Cambria Math" panose="02040503050406030204" pitchFamily="18" charset="0"/>
                            </a:rPr>
                          </m:ctrlPr>
                        </m:sSupPr>
                        <m:e>
                          <m:d>
                            <m:dPr>
                              <m:begChr m:val=""/>
                              <m:endChr m:val="]"/>
                              <m:ctrlPr>
                                <a:rPr lang="zh-CN" altLang="en-US" sz="2800" i="1">
                                  <a:latin typeface="Cambria Math" panose="02040503050406030204" pitchFamily="18" charset="0"/>
                                </a:rPr>
                              </m:ctrlPr>
                            </m:dPr>
                            <m:e>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𝑣</m:t>
                                  </m:r>
                                </m:e>
                                <m:sub>
                                  <m:r>
                                    <a:rPr lang="zh-CN" altLang="en-US" sz="2800" i="1">
                                      <a:latin typeface="Cambria Math" panose="02040503050406030204" pitchFamily="18" charset="0"/>
                                    </a:rPr>
                                    <m:t>h𝑎</m:t>
                                  </m:r>
                                </m:sub>
                              </m:sSub>
                            </m:e>
                          </m:d>
                        </m:e>
                        <m:sup>
                          <m:r>
                            <a:rPr lang="zh-CN" altLang="en-US" sz="2800" i="1">
                              <a:latin typeface="Cambria Math" panose="02040503050406030204" pitchFamily="18" charset="0"/>
                            </a:rPr>
                            <m:t>𝑇</m:t>
                          </m:r>
                        </m:sup>
                      </m:sSup>
                    </m:oMath>
                  </m:oMathPara>
                </a14:m>
                <a:endParaRPr lang="zh-CN" altLang="en-US" sz="2800" dirty="0"/>
              </a:p>
            </p:txBody>
          </p:sp>
        </mc:Choice>
        <mc:Fallback xmlns="">
          <p:sp>
            <p:nvSpPr>
              <p:cNvPr id="7" name="Rectangle 6">
                <a:extLst>
                  <a:ext uri="{FF2B5EF4-FFF2-40B4-BE49-F238E27FC236}">
                    <a16:creationId xmlns:a16="http://schemas.microsoft.com/office/drawing/2014/main" id="{B2984502-4657-4E84-9F1E-B2BA3534C6D4}"/>
                  </a:ext>
                </a:extLst>
              </p:cNvPr>
              <p:cNvSpPr>
                <a:spLocks noRot="1" noChangeAspect="1" noMove="1" noResize="1" noEditPoints="1" noAdjustHandles="1" noChangeArrowheads="1" noChangeShapeType="1" noTextEdit="1"/>
              </p:cNvSpPr>
              <p:nvPr/>
            </p:nvSpPr>
            <p:spPr>
              <a:xfrm>
                <a:off x="4685294" y="3835681"/>
                <a:ext cx="2902155" cy="523220"/>
              </a:xfrm>
              <a:prstGeom prst="rect">
                <a:avLst/>
              </a:prstGeom>
              <a:blipFill>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25154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Weather Feature</a:t>
            </a:r>
            <a:endParaRPr lang="en-US" dirty="0"/>
          </a:p>
        </p:txBody>
      </p:sp>
      <p:sp>
        <p:nvSpPr>
          <p:cNvPr id="3" name="Content Placeholder 2"/>
          <p:cNvSpPr>
            <a:spLocks noGrp="1"/>
          </p:cNvSpPr>
          <p:nvPr>
            <p:ph idx="1"/>
          </p:nvPr>
        </p:nvSpPr>
        <p:spPr>
          <a:xfrm>
            <a:off x="1066800" y="1656080"/>
            <a:ext cx="10058400" cy="4815840"/>
          </a:xfrm>
        </p:spPr>
        <p:txBody>
          <a:bodyPr>
            <a:normAutofit/>
          </a:bodyPr>
          <a:lstStyle/>
          <a:p>
            <a:r>
              <a:rPr lang="en-US" dirty="0"/>
              <a:t>Sky(256-D): Segment sky region by extracting a 131-D feature (SIFT + mean HSV) and using a random forest classifier.       is defined with color-pair dictionary coding.</a:t>
            </a:r>
          </a:p>
          <a:p>
            <a:r>
              <a:rPr lang="en-US" dirty="0"/>
              <a:t>Shadow(10-D): Using shadow detection tool to obtain top 10 most confident shadow boundaries and computer their likelihood.</a:t>
            </a:r>
          </a:p>
          <a:p>
            <a:r>
              <a:rPr lang="en-US" dirty="0"/>
              <a:t>Reflection(100-D): Apply image matting at the detected white pixels, then compute the alpha matte distributions.</a:t>
            </a:r>
          </a:p>
          <a:p>
            <a:r>
              <a:rPr lang="en-US" dirty="0"/>
              <a:t>Contrast(171-D): Utilizing image saturation percentile ratios, this paper used C channel of LCH color space.</a:t>
            </a:r>
          </a:p>
          <a:p>
            <a:r>
              <a:rPr lang="en-US" dirty="0"/>
              <a:t>Haze(84-D): Using dark channel prior.</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EB8D5822-D59A-44C4-99F0-02920BFCA16A}"/>
                  </a:ext>
                </a:extLst>
              </p:cNvPr>
              <p:cNvSpPr/>
              <p:nvPr/>
            </p:nvSpPr>
            <p:spPr>
              <a:xfrm>
                <a:off x="6676008" y="2024108"/>
                <a:ext cx="574090" cy="40011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2000" i="1">
                              <a:latin typeface="Cambria Math" panose="02040503050406030204" pitchFamily="18" charset="0"/>
                            </a:rPr>
                          </m:ctrlPr>
                        </m:sSubPr>
                        <m:e>
                          <m:r>
                            <a:rPr lang="zh-CN" altLang="en-US" sz="2000" i="1">
                              <a:latin typeface="Cambria Math" panose="02040503050406030204" pitchFamily="18" charset="0"/>
                            </a:rPr>
                            <m:t>𝑓</m:t>
                          </m:r>
                        </m:e>
                        <m:sub>
                          <m:r>
                            <a:rPr lang="zh-CN" altLang="en-US" sz="2000" i="1">
                              <a:latin typeface="Cambria Math" panose="02040503050406030204" pitchFamily="18" charset="0"/>
                            </a:rPr>
                            <m:t>𝑠𝑘</m:t>
                          </m:r>
                        </m:sub>
                      </m:sSub>
                    </m:oMath>
                  </m:oMathPara>
                </a14:m>
                <a:endParaRPr lang="zh-CN" altLang="en-US" sz="2000" dirty="0"/>
              </a:p>
            </p:txBody>
          </p:sp>
        </mc:Choice>
        <mc:Fallback xmlns="">
          <p:sp>
            <p:nvSpPr>
              <p:cNvPr id="4" name="Rectangle 3">
                <a:extLst>
                  <a:ext uri="{FF2B5EF4-FFF2-40B4-BE49-F238E27FC236}">
                    <a16:creationId xmlns:a16="http://schemas.microsoft.com/office/drawing/2014/main" id="{EB8D5822-D59A-44C4-99F0-02920BFCA16A}"/>
                  </a:ext>
                </a:extLst>
              </p:cNvPr>
              <p:cNvSpPr>
                <a:spLocks noRot="1" noChangeAspect="1" noMove="1" noResize="1" noEditPoints="1" noAdjustHandles="1" noChangeArrowheads="1" noChangeShapeType="1" noTextEdit="1"/>
              </p:cNvSpPr>
              <p:nvPr/>
            </p:nvSpPr>
            <p:spPr>
              <a:xfrm>
                <a:off x="6676008" y="2024108"/>
                <a:ext cx="574090" cy="400111"/>
              </a:xfrm>
              <a:prstGeom prst="rect">
                <a:avLst/>
              </a:prstGeom>
              <a:blipFill>
                <a:blip r:embed="rId3"/>
                <a:stretch>
                  <a:fillRect b="-1666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42597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Collaborative Learning with Homogeneous Voters</a:t>
            </a:r>
            <a:endParaRPr lang="en-US" dirty="0"/>
          </a:p>
        </p:txBody>
      </p:sp>
      <p:sp>
        <p:nvSpPr>
          <p:cNvPr id="3" name="Content Placeholder 2"/>
          <p:cNvSpPr>
            <a:spLocks noGrp="1"/>
          </p:cNvSpPr>
          <p:nvPr>
            <p:ph idx="1"/>
          </p:nvPr>
        </p:nvSpPr>
        <p:spPr>
          <a:xfrm>
            <a:off x="1066800" y="1656080"/>
            <a:ext cx="10058400" cy="4815840"/>
          </a:xfrm>
        </p:spPr>
        <p:txBody>
          <a:bodyPr>
            <a:normAutofit/>
          </a:bodyPr>
          <a:lstStyle/>
          <a:p>
            <a:r>
              <a:rPr lang="en-US" dirty="0"/>
              <a:t>Traditional classifiers such as SVM cannot achieve good performance on weather feature because they assume all components to present simultaneously in all images. But outdoor images do not always contain all weather cues(for example, sky).</a:t>
            </a:r>
          </a:p>
          <a:p>
            <a:r>
              <a:rPr lang="en-US" dirty="0"/>
              <a:t>Partition trainings images into disjoint clusters of homogeneous voters according to the existence vector of each image. Images belonging to the same cluster are said to be homogeneous.</a:t>
            </a:r>
          </a:p>
          <a:p>
            <a:r>
              <a:rPr lang="en-US" dirty="0"/>
              <a:t>Partitioned sets correspond to different weather cue patterns, such as “sky + shadow”, “sky + haze”.</a:t>
            </a:r>
          </a:p>
          <a:p>
            <a:endParaRPr lang="en-US" dirty="0"/>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EB8D5822-D59A-44C4-99F0-02920BFCA16A}"/>
                  </a:ext>
                </a:extLst>
              </p:cNvPr>
              <p:cNvSpPr/>
              <p:nvPr/>
            </p:nvSpPr>
            <p:spPr>
              <a:xfrm>
                <a:off x="6676008" y="2024108"/>
                <a:ext cx="574090" cy="40011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2000" i="1">
                              <a:latin typeface="Cambria Math" panose="02040503050406030204" pitchFamily="18" charset="0"/>
                            </a:rPr>
                          </m:ctrlPr>
                        </m:sSubPr>
                        <m:e>
                          <m:r>
                            <a:rPr lang="zh-CN" altLang="en-US" sz="2000" i="1">
                              <a:latin typeface="Cambria Math" panose="02040503050406030204" pitchFamily="18" charset="0"/>
                            </a:rPr>
                            <m:t>𝑓</m:t>
                          </m:r>
                        </m:e>
                        <m:sub>
                          <m:r>
                            <a:rPr lang="zh-CN" altLang="en-US" sz="2000" i="1">
                              <a:latin typeface="Cambria Math" panose="02040503050406030204" pitchFamily="18" charset="0"/>
                            </a:rPr>
                            <m:t>𝑠𝑘</m:t>
                          </m:r>
                        </m:sub>
                      </m:sSub>
                    </m:oMath>
                  </m:oMathPara>
                </a14:m>
                <a:endParaRPr lang="zh-CN" altLang="en-US" sz="2000" dirty="0"/>
              </a:p>
            </p:txBody>
          </p:sp>
        </mc:Choice>
        <mc:Fallback xmlns="">
          <p:sp>
            <p:nvSpPr>
              <p:cNvPr id="4" name="Rectangle 3">
                <a:extLst>
                  <a:ext uri="{FF2B5EF4-FFF2-40B4-BE49-F238E27FC236}">
                    <a16:creationId xmlns:a16="http://schemas.microsoft.com/office/drawing/2014/main" id="{EB8D5822-D59A-44C4-99F0-02920BFCA16A}"/>
                  </a:ext>
                </a:extLst>
              </p:cNvPr>
              <p:cNvSpPr>
                <a:spLocks noRot="1" noChangeAspect="1" noMove="1" noResize="1" noEditPoints="1" noAdjustHandles="1" noChangeArrowheads="1" noChangeShapeType="1" noTextEdit="1"/>
              </p:cNvSpPr>
              <p:nvPr/>
            </p:nvSpPr>
            <p:spPr>
              <a:xfrm>
                <a:off x="6676008" y="2024108"/>
                <a:ext cx="574090" cy="400111"/>
              </a:xfrm>
              <a:prstGeom prst="rect">
                <a:avLst/>
              </a:prstGeom>
              <a:blipFill>
                <a:blip r:embed="rId3"/>
                <a:stretch>
                  <a:fillRect b="-1666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81365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Collaborative Learning with Homogeneous Voters</a:t>
            </a:r>
            <a:endParaRPr lang="en-US" dirty="0"/>
          </a:p>
        </p:txBody>
      </p:sp>
      <p:pic>
        <p:nvPicPr>
          <p:cNvPr id="5" name="Content Placeholder 4">
            <a:extLst>
              <a:ext uri="{FF2B5EF4-FFF2-40B4-BE49-F238E27FC236}">
                <a16:creationId xmlns:a16="http://schemas.microsoft.com/office/drawing/2014/main" id="{A0FF41B9-F6DC-4D4D-A799-2FD1B7315BC3}"/>
              </a:ext>
            </a:extLst>
          </p:cNvPr>
          <p:cNvPicPr>
            <a:picLocks noGrp="1" noChangeAspect="1"/>
          </p:cNvPicPr>
          <p:nvPr>
            <p:ph idx="1"/>
          </p:nvPr>
        </p:nvPicPr>
        <p:blipFill>
          <a:blip r:embed="rId3"/>
          <a:stretch>
            <a:fillRect/>
          </a:stretch>
        </p:blipFill>
        <p:spPr>
          <a:xfrm>
            <a:off x="132080" y="1529303"/>
            <a:ext cx="6350000" cy="2936557"/>
          </a:xfrm>
          <a:prstGeom prst="rect">
            <a:avLst/>
          </a:prstGeom>
        </p:spPr>
      </p:pic>
      <p:pic>
        <p:nvPicPr>
          <p:cNvPr id="6" name="Picture 5">
            <a:extLst>
              <a:ext uri="{FF2B5EF4-FFF2-40B4-BE49-F238E27FC236}">
                <a16:creationId xmlns:a16="http://schemas.microsoft.com/office/drawing/2014/main" id="{2391EEAD-BAA6-43EA-A329-44E329687EDB}"/>
              </a:ext>
            </a:extLst>
          </p:cNvPr>
          <p:cNvPicPr>
            <a:picLocks noChangeAspect="1"/>
          </p:cNvPicPr>
          <p:nvPr/>
        </p:nvPicPr>
        <p:blipFill>
          <a:blip r:embed="rId4"/>
          <a:stretch>
            <a:fillRect/>
          </a:stretch>
        </p:blipFill>
        <p:spPr>
          <a:xfrm>
            <a:off x="132080" y="4669060"/>
            <a:ext cx="8476810" cy="2061940"/>
          </a:xfrm>
          <a:prstGeom prst="rect">
            <a:avLst/>
          </a:prstGeom>
        </p:spPr>
      </p:pic>
      <p:sp>
        <p:nvSpPr>
          <p:cNvPr id="7" name="Rectangle 6">
            <a:extLst>
              <a:ext uri="{FF2B5EF4-FFF2-40B4-BE49-F238E27FC236}">
                <a16:creationId xmlns:a16="http://schemas.microsoft.com/office/drawing/2014/main" id="{8F6398AB-C119-460F-933F-5D7D4626600C}"/>
              </a:ext>
            </a:extLst>
          </p:cNvPr>
          <p:cNvSpPr/>
          <p:nvPr/>
        </p:nvSpPr>
        <p:spPr>
          <a:xfrm>
            <a:off x="6626687" y="2812915"/>
            <a:ext cx="1742785" cy="369332"/>
          </a:xfrm>
          <a:prstGeom prst="rect">
            <a:avLst/>
          </a:prstGeom>
        </p:spPr>
        <p:txBody>
          <a:bodyPr wrap="none">
            <a:spAutoFit/>
          </a:bodyPr>
          <a:lstStyle/>
          <a:p>
            <a:r>
              <a:rPr lang="en-US" altLang="zh-CN" dirty="0"/>
              <a:t>“sky + shadow”</a:t>
            </a:r>
            <a:endParaRPr lang="zh-CN" altLang="en-US" dirty="0"/>
          </a:p>
        </p:txBody>
      </p:sp>
      <p:sp>
        <p:nvSpPr>
          <p:cNvPr id="8" name="Rectangle 7">
            <a:extLst>
              <a:ext uri="{FF2B5EF4-FFF2-40B4-BE49-F238E27FC236}">
                <a16:creationId xmlns:a16="http://schemas.microsoft.com/office/drawing/2014/main" id="{935BEDBB-8967-4F7B-BF4D-BC0BF0E1ABAD}"/>
              </a:ext>
            </a:extLst>
          </p:cNvPr>
          <p:cNvSpPr/>
          <p:nvPr/>
        </p:nvSpPr>
        <p:spPr>
          <a:xfrm>
            <a:off x="8690170" y="5515364"/>
            <a:ext cx="1447832" cy="369332"/>
          </a:xfrm>
          <a:prstGeom prst="rect">
            <a:avLst/>
          </a:prstGeom>
        </p:spPr>
        <p:txBody>
          <a:bodyPr wrap="none">
            <a:spAutoFit/>
          </a:bodyPr>
          <a:lstStyle/>
          <a:p>
            <a:r>
              <a:rPr lang="en-US" altLang="zh-CN" dirty="0"/>
              <a:t>“sky + haze”</a:t>
            </a:r>
            <a:endParaRPr lang="zh-CN" altLang="en-US" dirty="0"/>
          </a:p>
        </p:txBody>
      </p:sp>
    </p:spTree>
    <p:extLst>
      <p:ext uri="{BB962C8B-B14F-4D97-AF65-F5344CB8AC3E}">
        <p14:creationId xmlns:p14="http://schemas.microsoft.com/office/powerpoint/2010/main" val="82752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Collaborative Learning with Homogeneous Voters</a:t>
            </a:r>
            <a:endParaRPr lang="en-US" dirty="0"/>
          </a:p>
        </p:txBody>
      </p:sp>
      <p:sp>
        <p:nvSpPr>
          <p:cNvPr id="3" name="Content Placeholder 2"/>
          <p:cNvSpPr>
            <a:spLocks noGrp="1"/>
          </p:cNvSpPr>
          <p:nvPr>
            <p:ph idx="1"/>
          </p:nvPr>
        </p:nvSpPr>
        <p:spPr>
          <a:xfrm>
            <a:off x="1066800" y="1615440"/>
            <a:ext cx="10058400" cy="4958080"/>
          </a:xfrm>
        </p:spPr>
        <p:txBody>
          <a:bodyPr>
            <a:normAutofit/>
          </a:bodyPr>
          <a:lstStyle/>
          <a:p>
            <a:r>
              <a:rPr lang="en-US" dirty="0"/>
              <a:t>In the testing phase, the classifier is based on weighted voting scheme:</a:t>
            </a:r>
          </a:p>
          <a:p>
            <a:endParaRPr lang="en-US" dirty="0"/>
          </a:p>
          <a:p>
            <a:pPr>
              <a:lnSpc>
                <a:spcPct val="110000"/>
              </a:lnSpc>
              <a:spcBef>
                <a:spcPts val="600"/>
              </a:spcBef>
            </a:pPr>
            <a:r>
              <a:rPr lang="en-US" dirty="0"/>
              <a:t>x: weather feature.</a:t>
            </a:r>
          </a:p>
          <a:p>
            <a:pPr>
              <a:lnSpc>
                <a:spcPct val="110000"/>
              </a:lnSpc>
              <a:spcBef>
                <a:spcPts val="600"/>
              </a:spcBef>
            </a:pPr>
            <a:r>
              <a:rPr lang="en-US" dirty="0"/>
              <a:t>e: existence vector.</a:t>
            </a:r>
          </a:p>
          <a:p>
            <a:pPr>
              <a:lnSpc>
                <a:spcPct val="110000"/>
              </a:lnSpc>
              <a:spcBef>
                <a:spcPts val="600"/>
              </a:spcBef>
            </a:pPr>
            <a:r>
              <a:rPr lang="en-US" dirty="0"/>
              <a:t>sign[</a:t>
            </a:r>
            <a:r>
              <a:rPr lang="en-US" altLang="zh-CN" dirty="0"/>
              <a:t>·</a:t>
            </a:r>
            <a:r>
              <a:rPr lang="en-US" dirty="0"/>
              <a:t>]: the function outputting 1(resp. -1) for non=negative(resp. negative) input.</a:t>
            </a:r>
          </a:p>
          <a:p>
            <a:pPr>
              <a:lnSpc>
                <a:spcPct val="110000"/>
              </a:lnSpc>
              <a:spcBef>
                <a:spcPts val="600"/>
              </a:spcBef>
            </a:pPr>
            <a:r>
              <a:rPr lang="en-US" dirty="0"/>
              <a:t>           :</a:t>
            </a:r>
            <a:r>
              <a:rPr lang="zh-CN" altLang="en-US" dirty="0"/>
              <a:t> </a:t>
            </a:r>
            <a:r>
              <a:rPr lang="en-US" altLang="zh-CN" dirty="0"/>
              <a:t>similarity function.</a:t>
            </a:r>
          </a:p>
          <a:p>
            <a:pPr>
              <a:lnSpc>
                <a:spcPct val="110000"/>
              </a:lnSpc>
              <a:spcBef>
                <a:spcPts val="600"/>
              </a:spcBef>
            </a:pPr>
            <a:r>
              <a:rPr lang="en-US" dirty="0"/>
              <a:t>        : the trained homogeneous voter.</a:t>
            </a:r>
          </a:p>
          <a:p>
            <a:r>
              <a:rPr lang="en-US" dirty="0"/>
              <a:t>This classifier gives a larger weight to the homogeneous voter whose existence vector pattern is similar to that of the testing data.</a:t>
            </a:r>
          </a:p>
        </p:txBody>
      </p:sp>
      <mc:AlternateContent xmlns:mc="http://schemas.openxmlformats.org/markup-compatibility/2006" xmlns:a14="http://schemas.microsoft.com/office/drawing/2010/main">
        <mc:Choice Requires="a14">
          <p:sp>
            <p:nvSpPr>
              <p:cNvPr id="11" name="Rectangle 10">
                <a:extLst>
                  <a:ext uri="{FF2B5EF4-FFF2-40B4-BE49-F238E27FC236}">
                    <a16:creationId xmlns:a16="http://schemas.microsoft.com/office/drawing/2014/main" id="{87320BEE-578D-4A32-B3BF-90FF4F1BDDDB}"/>
                  </a:ext>
                </a:extLst>
              </p:cNvPr>
              <p:cNvSpPr/>
              <p:nvPr/>
            </p:nvSpPr>
            <p:spPr>
              <a:xfrm>
                <a:off x="3847051" y="2089209"/>
                <a:ext cx="4497898" cy="642355"/>
              </a:xfrm>
              <a:prstGeom prst="rect">
                <a:avLst/>
              </a:prstGeom>
            </p:spPr>
            <p:txBody>
              <a:bodyPr wrap="none">
                <a:spAutoFit/>
              </a:bodyPr>
              <a:lstStyle/>
              <a:p>
                <a14:m>
                  <m:oMath xmlns:m="http://schemas.openxmlformats.org/officeDocument/2006/math">
                    <m:d>
                      <m:dPr>
                        <m:begChr m:val=""/>
                        <m:endChr m:val="]"/>
                        <m:ctrlPr>
                          <a:rPr lang="zh-CN" altLang="en-US" sz="2400" i="1" smtClean="0">
                            <a:latin typeface="Cambria Math" panose="02040503050406030204" pitchFamily="18" charset="0"/>
                          </a:rPr>
                        </m:ctrlPr>
                      </m:dPr>
                      <m:e>
                        <m:r>
                          <a:rPr lang="zh-CN" altLang="en-US" sz="2400" i="1">
                            <a:latin typeface="Cambria Math" panose="02040503050406030204" pitchFamily="18" charset="0"/>
                          </a:rPr>
                          <m:t>h</m:t>
                        </m:r>
                        <m:r>
                          <a:rPr lang="zh-CN" altLang="en-US" sz="2400" i="0">
                            <a:latin typeface="Cambria Math" panose="02040503050406030204" pitchFamily="18" charset="0"/>
                          </a:rPr>
                          <m:t>(</m:t>
                        </m:r>
                        <m:r>
                          <m:rPr>
                            <m:nor/>
                          </m:rPr>
                          <a:rPr lang="zh-CN" altLang="en-US" sz="2400" i="1">
                            <a:latin typeface="Cambria Math" panose="02040503050406030204" pitchFamily="18" charset="0"/>
                          </a:rPr>
                          <m:t>x</m:t>
                        </m:r>
                        <m:r>
                          <a:rPr lang="zh-CN" altLang="en-US" sz="2400" i="0">
                            <a:latin typeface="Cambria Math" panose="02040503050406030204" pitchFamily="18" charset="0"/>
                          </a:rPr>
                          <m:t>,</m:t>
                        </m:r>
                        <m:r>
                          <a:rPr lang="zh-CN" altLang="en-US" sz="2400" i="1">
                            <a:latin typeface="Cambria Math" panose="02040503050406030204" pitchFamily="18" charset="0"/>
                          </a:rPr>
                          <m:t>𝑒</m:t>
                        </m:r>
                        <m:r>
                          <a:rPr lang="zh-CN" altLang="en-US" sz="2400" i="0">
                            <a:latin typeface="Cambria Math" panose="02040503050406030204" pitchFamily="18" charset="0"/>
                          </a:rPr>
                          <m:t>)</m:t>
                        </m:r>
                        <m:r>
                          <m:rPr>
                            <m:nor/>
                          </m:rPr>
                          <a:rPr lang="zh-CN" altLang="en-US" sz="2400" i="1">
                            <a:latin typeface="Cambria Math" panose="02040503050406030204" pitchFamily="18" charset="0"/>
                          </a:rPr>
                          <m:t>=</m:t>
                        </m:r>
                        <m:r>
                          <a:rPr lang="zh-CN" altLang="en-US" sz="2400" i="1">
                            <a:latin typeface="Cambria Math" panose="02040503050406030204" pitchFamily="18" charset="0"/>
                          </a:rPr>
                          <m:t>𝑠𝑖𝑔𝑛</m:t>
                        </m:r>
                        <m:r>
                          <a:rPr lang="zh-CN" altLang="en-US" sz="2400" i="0">
                            <a:latin typeface="Cambria Math" panose="02040503050406030204" pitchFamily="18" charset="0"/>
                          </a:rPr>
                          <m:t>[</m:t>
                        </m:r>
                        <m:nary>
                          <m:naryPr>
                            <m:chr m:val="∑"/>
                            <m:limLoc m:val="undOvr"/>
                            <m:grow m:val="on"/>
                            <m:ctrlPr>
                              <a:rPr lang="zh-CN" altLang="en-US" sz="2400" i="1">
                                <a:latin typeface="Cambria Math" panose="02040503050406030204" pitchFamily="18" charset="0"/>
                              </a:rPr>
                            </m:ctrlPr>
                          </m:naryPr>
                          <m:sub>
                            <m:r>
                              <a:rPr lang="zh-CN" altLang="en-US" sz="2400" i="1">
                                <a:latin typeface="Cambria Math" panose="02040503050406030204" pitchFamily="18" charset="0"/>
                              </a:rPr>
                              <m:t>𝑖</m:t>
                            </m:r>
                            <m:r>
                              <a:rPr lang="zh-CN" altLang="en-US" sz="2400" i="0">
                                <a:latin typeface="Cambria Math" panose="02040503050406030204" pitchFamily="18" charset="0"/>
                              </a:rPr>
                              <m:t>=1</m:t>
                            </m:r>
                          </m:sub>
                          <m:sup>
                            <m:r>
                              <a:rPr lang="zh-CN" altLang="en-US" sz="2400" i="1">
                                <a:latin typeface="Cambria Math" panose="02040503050406030204" pitchFamily="18" charset="0"/>
                              </a:rPr>
                              <m:t>𝑀</m:t>
                            </m:r>
                          </m:sup>
                          <m:e>
                            <m:d>
                              <m:dPr>
                                <m:begChr m:val=""/>
                                <m:ctrlPr>
                                  <a:rPr lang="zh-CN" altLang="en-US" sz="2400" i="1">
                                    <a:latin typeface="Cambria Math" panose="02040503050406030204" pitchFamily="18" charset="0"/>
                                  </a:rPr>
                                </m:ctrlPr>
                              </m:dPr>
                              <m:e>
                                <m:r>
                                  <a:rPr lang="zh-CN" altLang="en-US" sz="2400" i="1">
                                    <a:latin typeface="Cambria Math" panose="02040503050406030204" pitchFamily="18" charset="0"/>
                                  </a:rPr>
                                  <m:t>𝑠</m:t>
                                </m:r>
                                <m:r>
                                  <a:rPr lang="zh-CN" altLang="en-US" sz="2400" i="0">
                                    <a:latin typeface="Cambria Math" panose="02040503050406030204" pitchFamily="18" charset="0"/>
                                  </a:rPr>
                                  <m:t>(</m:t>
                                </m:r>
                                <m:sSub>
                                  <m:sSubPr>
                                    <m:ctrlPr>
                                      <a:rPr lang="zh-CN" altLang="en-US" sz="2400" i="1">
                                        <a:latin typeface="Cambria Math" panose="02040503050406030204" pitchFamily="18" charset="0"/>
                                      </a:rPr>
                                    </m:ctrlPr>
                                  </m:sSubPr>
                                  <m:e>
                                    <m:acc>
                                      <m:accPr>
                                        <m:chr m:val="̂"/>
                                        <m:ctrlPr>
                                          <a:rPr lang="zh-CN" altLang="en-US" sz="2400" i="1">
                                            <a:latin typeface="Cambria Math" panose="02040503050406030204" pitchFamily="18" charset="0"/>
                                          </a:rPr>
                                        </m:ctrlPr>
                                      </m:accPr>
                                      <m:e>
                                        <m:r>
                                          <a:rPr lang="zh-CN" altLang="en-US" sz="2400" i="1">
                                            <a:latin typeface="Cambria Math" panose="02040503050406030204" pitchFamily="18" charset="0"/>
                                          </a:rPr>
                                          <m:t>𝑒</m:t>
                                        </m:r>
                                      </m:e>
                                    </m:acc>
                                  </m:e>
                                  <m:sub>
                                    <m:r>
                                      <a:rPr lang="zh-CN" altLang="en-US" sz="2400" i="1">
                                        <a:latin typeface="Cambria Math" panose="02040503050406030204" pitchFamily="18" charset="0"/>
                                      </a:rPr>
                                      <m:t>𝑖</m:t>
                                    </m:r>
                                  </m:sub>
                                </m:sSub>
                                <m:r>
                                  <a:rPr lang="zh-CN" altLang="en-US" sz="2400" i="0">
                                    <a:latin typeface="Cambria Math" panose="02040503050406030204" pitchFamily="18" charset="0"/>
                                  </a:rPr>
                                  <m:t>,</m:t>
                                </m:r>
                                <m:r>
                                  <a:rPr lang="zh-CN" altLang="en-US" sz="2400" i="1">
                                    <a:latin typeface="Cambria Math" panose="02040503050406030204" pitchFamily="18" charset="0"/>
                                  </a:rPr>
                                  <m:t>𝑒</m:t>
                                </m:r>
                                <m:r>
                                  <a:rPr lang="zh-CN" altLang="en-US" sz="2400" i="0">
                                    <a:latin typeface="Cambria Math" panose="02040503050406030204" pitchFamily="18" charset="0"/>
                                  </a:rPr>
                                  <m:t>)</m:t>
                                </m:r>
                                <m:sSub>
                                  <m:sSubPr>
                                    <m:ctrlPr>
                                      <a:rPr lang="zh-CN" altLang="en-US" sz="2400" i="1">
                                        <a:latin typeface="Cambria Math" panose="02040503050406030204" pitchFamily="18" charset="0"/>
                                      </a:rPr>
                                    </m:ctrlPr>
                                  </m:sSubPr>
                                  <m:e>
                                    <m:acc>
                                      <m:accPr>
                                        <m:chr m:val="̂"/>
                                        <m:ctrlPr>
                                          <a:rPr lang="zh-CN" altLang="en-US" sz="2400" i="1">
                                            <a:latin typeface="Cambria Math" panose="02040503050406030204" pitchFamily="18" charset="0"/>
                                          </a:rPr>
                                        </m:ctrlPr>
                                      </m:accPr>
                                      <m:e>
                                        <m:r>
                                          <a:rPr lang="zh-CN" altLang="en-US" sz="2400" i="1">
                                            <a:latin typeface="Cambria Math" panose="02040503050406030204" pitchFamily="18" charset="0"/>
                                          </a:rPr>
                                          <m:t>h</m:t>
                                        </m:r>
                                      </m:e>
                                    </m:acc>
                                  </m:e>
                                  <m:sub>
                                    <m:r>
                                      <a:rPr lang="zh-CN" altLang="en-US" sz="2400" i="1">
                                        <a:latin typeface="Cambria Math" panose="02040503050406030204" pitchFamily="18" charset="0"/>
                                      </a:rPr>
                                      <m:t>𝑖</m:t>
                                    </m:r>
                                  </m:sub>
                                </m:sSub>
                                <m:r>
                                  <a:rPr lang="zh-CN" altLang="en-US" sz="2400" i="0">
                                    <a:latin typeface="Cambria Math" panose="02040503050406030204" pitchFamily="18" charset="0"/>
                                  </a:rPr>
                                  <m:t>(</m:t>
                                </m:r>
                                <m:r>
                                  <m:rPr>
                                    <m:nor/>
                                  </m:rPr>
                                  <a:rPr lang="zh-CN" altLang="en-US" sz="2400" i="1">
                                    <a:latin typeface="Cambria Math" panose="02040503050406030204" pitchFamily="18" charset="0"/>
                                  </a:rPr>
                                  <m:t>x</m:t>
                                </m:r>
                              </m:e>
                            </m:d>
                          </m:e>
                        </m:nary>
                      </m:e>
                    </m:d>
                  </m:oMath>
                </a14:m>
                <a:r>
                  <a:rPr lang="en-US" altLang="zh-CN" dirty="0"/>
                  <a:t> </a:t>
                </a:r>
                <a:endParaRPr lang="zh-CN" altLang="en-US" dirty="0"/>
              </a:p>
            </p:txBody>
          </p:sp>
        </mc:Choice>
        <mc:Fallback xmlns="">
          <p:sp>
            <p:nvSpPr>
              <p:cNvPr id="11" name="Rectangle 10">
                <a:extLst>
                  <a:ext uri="{FF2B5EF4-FFF2-40B4-BE49-F238E27FC236}">
                    <a16:creationId xmlns:a16="http://schemas.microsoft.com/office/drawing/2014/main" id="{87320BEE-578D-4A32-B3BF-90FF4F1BDDDB}"/>
                  </a:ext>
                </a:extLst>
              </p:cNvPr>
              <p:cNvSpPr>
                <a:spLocks noRot="1" noChangeAspect="1" noMove="1" noResize="1" noEditPoints="1" noAdjustHandles="1" noChangeArrowheads="1" noChangeShapeType="1" noTextEdit="1"/>
              </p:cNvSpPr>
              <p:nvPr/>
            </p:nvSpPr>
            <p:spPr>
              <a:xfrm>
                <a:off x="3847051" y="2089209"/>
                <a:ext cx="4497898" cy="642355"/>
              </a:xfrm>
              <a:prstGeom prst="rect">
                <a:avLst/>
              </a:prstGeom>
              <a:blipFill>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90C517B8-8D24-4E7F-8E5B-CBBE76B0FC6D}"/>
                  </a:ext>
                </a:extLst>
              </p:cNvPr>
              <p:cNvSpPr/>
              <p:nvPr/>
            </p:nvSpPr>
            <p:spPr>
              <a:xfrm>
                <a:off x="1327384" y="4194589"/>
                <a:ext cx="1089792" cy="46166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d>
                        <m:dPr>
                          <m:begChr m:val=""/>
                          <m:ctrlPr>
                            <a:rPr lang="zh-CN" altLang="en-US" sz="2400" i="1">
                              <a:latin typeface="Cambria Math" panose="02040503050406030204" pitchFamily="18" charset="0"/>
                            </a:rPr>
                          </m:ctrlPr>
                        </m:dPr>
                        <m:e>
                          <m:r>
                            <a:rPr lang="zh-CN" altLang="en-US" sz="2400" i="1">
                              <a:latin typeface="Cambria Math" panose="02040503050406030204" pitchFamily="18" charset="0"/>
                            </a:rPr>
                            <m:t>𝑠</m:t>
                          </m:r>
                          <m:r>
                            <a:rPr lang="zh-CN" altLang="en-US" sz="2400" i="0">
                              <a:latin typeface="Cambria Math" panose="02040503050406030204" pitchFamily="18" charset="0"/>
                            </a:rPr>
                            <m:t>(</m:t>
                          </m:r>
                          <m:sSub>
                            <m:sSubPr>
                              <m:ctrlPr>
                                <a:rPr lang="zh-CN" altLang="en-US" sz="2400" i="1">
                                  <a:latin typeface="Cambria Math" panose="02040503050406030204" pitchFamily="18" charset="0"/>
                                </a:rPr>
                              </m:ctrlPr>
                            </m:sSubPr>
                            <m:e>
                              <m:acc>
                                <m:accPr>
                                  <m:chr m:val="̂"/>
                                  <m:ctrlPr>
                                    <a:rPr lang="zh-CN" altLang="en-US" sz="2400" i="1">
                                      <a:latin typeface="Cambria Math" panose="02040503050406030204" pitchFamily="18" charset="0"/>
                                    </a:rPr>
                                  </m:ctrlPr>
                                </m:accPr>
                                <m:e>
                                  <m:r>
                                    <a:rPr lang="zh-CN" altLang="en-US" sz="2400" i="1">
                                      <a:latin typeface="Cambria Math" panose="02040503050406030204" pitchFamily="18" charset="0"/>
                                    </a:rPr>
                                    <m:t>𝑒</m:t>
                                  </m:r>
                                </m:e>
                              </m:acc>
                            </m:e>
                            <m:sub>
                              <m:r>
                                <a:rPr lang="zh-CN" altLang="en-US" sz="2400" i="1">
                                  <a:latin typeface="Cambria Math" panose="02040503050406030204" pitchFamily="18" charset="0"/>
                                </a:rPr>
                                <m:t>𝑖</m:t>
                              </m:r>
                            </m:sub>
                          </m:sSub>
                          <m:r>
                            <a:rPr lang="zh-CN" altLang="en-US" sz="2400" i="0">
                              <a:latin typeface="Cambria Math" panose="02040503050406030204" pitchFamily="18" charset="0"/>
                            </a:rPr>
                            <m:t>,</m:t>
                          </m:r>
                          <m:r>
                            <a:rPr lang="zh-CN" altLang="en-US" sz="2400" i="1">
                              <a:latin typeface="Cambria Math" panose="02040503050406030204" pitchFamily="18" charset="0"/>
                            </a:rPr>
                            <m:t>𝑒</m:t>
                          </m:r>
                        </m:e>
                      </m:d>
                    </m:oMath>
                  </m:oMathPara>
                </a14:m>
                <a:endParaRPr lang="zh-CN" altLang="en-US" sz="2400" dirty="0"/>
              </a:p>
            </p:txBody>
          </p:sp>
        </mc:Choice>
        <mc:Fallback xmlns="">
          <p:sp>
            <p:nvSpPr>
              <p:cNvPr id="12" name="Rectangle 11">
                <a:extLst>
                  <a:ext uri="{FF2B5EF4-FFF2-40B4-BE49-F238E27FC236}">
                    <a16:creationId xmlns:a16="http://schemas.microsoft.com/office/drawing/2014/main" id="{90C517B8-8D24-4E7F-8E5B-CBBE76B0FC6D}"/>
                  </a:ext>
                </a:extLst>
              </p:cNvPr>
              <p:cNvSpPr>
                <a:spLocks noRot="1" noChangeAspect="1" noMove="1" noResize="1" noEditPoints="1" noAdjustHandles="1" noChangeArrowheads="1" noChangeShapeType="1" noTextEdit="1"/>
              </p:cNvSpPr>
              <p:nvPr/>
            </p:nvSpPr>
            <p:spPr>
              <a:xfrm>
                <a:off x="1327384" y="4194589"/>
                <a:ext cx="1089792" cy="461665"/>
              </a:xfrm>
              <a:prstGeom prst="rect">
                <a:avLst/>
              </a:prstGeom>
              <a:blipFill>
                <a:blip r:embed="rId4"/>
                <a:stretch>
                  <a:fillRect t="-127632" r="-67598" b="-197368"/>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3" name="Rectangle 12">
                <a:extLst>
                  <a:ext uri="{FF2B5EF4-FFF2-40B4-BE49-F238E27FC236}">
                    <a16:creationId xmlns:a16="http://schemas.microsoft.com/office/drawing/2014/main" id="{5138494D-838D-471E-A64A-4E7A05D5FBF3}"/>
                  </a:ext>
                </a:extLst>
              </p:cNvPr>
              <p:cNvSpPr/>
              <p:nvPr/>
            </p:nvSpPr>
            <p:spPr>
              <a:xfrm>
                <a:off x="1327384" y="4656254"/>
                <a:ext cx="920649" cy="510974"/>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d>
                        <m:dPr>
                          <m:begChr m:val=""/>
                          <m:ctrlPr>
                            <a:rPr lang="zh-CN" altLang="en-US" sz="2400" i="1">
                              <a:latin typeface="Cambria Math" panose="02040503050406030204" pitchFamily="18" charset="0"/>
                            </a:rPr>
                          </m:ctrlPr>
                        </m:dPr>
                        <m:e>
                          <m:sSub>
                            <m:sSubPr>
                              <m:ctrlPr>
                                <a:rPr lang="zh-CN" altLang="en-US" sz="2400" i="1">
                                  <a:latin typeface="Cambria Math" panose="02040503050406030204" pitchFamily="18" charset="0"/>
                                </a:rPr>
                              </m:ctrlPr>
                            </m:sSubPr>
                            <m:e>
                              <m:acc>
                                <m:accPr>
                                  <m:chr m:val="̂"/>
                                  <m:ctrlPr>
                                    <a:rPr lang="zh-CN" altLang="en-US" sz="2400" i="1">
                                      <a:latin typeface="Cambria Math" panose="02040503050406030204" pitchFamily="18" charset="0"/>
                                    </a:rPr>
                                  </m:ctrlPr>
                                </m:accPr>
                                <m:e>
                                  <m:r>
                                    <a:rPr lang="zh-CN" altLang="en-US" sz="2400" i="1">
                                      <a:latin typeface="Cambria Math" panose="02040503050406030204" pitchFamily="18" charset="0"/>
                                    </a:rPr>
                                    <m:t>h</m:t>
                                  </m:r>
                                </m:e>
                              </m:acc>
                            </m:e>
                            <m:sub>
                              <m:r>
                                <a:rPr lang="zh-CN" altLang="en-US" sz="2400" i="1">
                                  <a:latin typeface="Cambria Math" panose="02040503050406030204" pitchFamily="18" charset="0"/>
                                </a:rPr>
                                <m:t>𝑖</m:t>
                              </m:r>
                            </m:sub>
                          </m:sSub>
                          <m:r>
                            <a:rPr lang="zh-CN" altLang="en-US" sz="2400" i="0">
                              <a:latin typeface="Cambria Math" panose="02040503050406030204" pitchFamily="18" charset="0"/>
                            </a:rPr>
                            <m:t>(</m:t>
                          </m:r>
                          <m:r>
                            <m:rPr>
                              <m:nor/>
                            </m:rPr>
                            <a:rPr lang="zh-CN" altLang="en-US" sz="2400" i="1">
                              <a:latin typeface="Cambria Math" panose="02040503050406030204" pitchFamily="18" charset="0"/>
                            </a:rPr>
                            <m:t>·</m:t>
                          </m:r>
                        </m:e>
                      </m:d>
                    </m:oMath>
                  </m:oMathPara>
                </a14:m>
                <a:endParaRPr lang="zh-CN" altLang="en-US" sz="2400" dirty="0"/>
              </a:p>
            </p:txBody>
          </p:sp>
        </mc:Choice>
        <mc:Fallback xmlns="">
          <p:sp>
            <p:nvSpPr>
              <p:cNvPr id="13" name="Rectangle 12">
                <a:extLst>
                  <a:ext uri="{FF2B5EF4-FFF2-40B4-BE49-F238E27FC236}">
                    <a16:creationId xmlns:a16="http://schemas.microsoft.com/office/drawing/2014/main" id="{5138494D-838D-471E-A64A-4E7A05D5FBF3}"/>
                  </a:ext>
                </a:extLst>
              </p:cNvPr>
              <p:cNvSpPr>
                <a:spLocks noRot="1" noChangeAspect="1" noMove="1" noResize="1" noEditPoints="1" noAdjustHandles="1" noChangeArrowheads="1" noChangeShapeType="1" noTextEdit="1"/>
              </p:cNvSpPr>
              <p:nvPr/>
            </p:nvSpPr>
            <p:spPr>
              <a:xfrm>
                <a:off x="1327384" y="4656254"/>
                <a:ext cx="920649" cy="510974"/>
              </a:xfrm>
              <a:prstGeom prst="rect">
                <a:avLst/>
              </a:prstGeom>
              <a:blipFill>
                <a:blip r:embed="rId5"/>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42287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Dataset</a:t>
            </a:r>
            <a:endParaRPr lang="en-US" dirty="0"/>
          </a:p>
        </p:txBody>
      </p:sp>
      <p:sp>
        <p:nvSpPr>
          <p:cNvPr id="3" name="Content Placeholder 2"/>
          <p:cNvSpPr>
            <a:spLocks noGrp="1"/>
          </p:cNvSpPr>
          <p:nvPr>
            <p:ph idx="1"/>
          </p:nvPr>
        </p:nvSpPr>
        <p:spPr>
          <a:xfrm>
            <a:off x="1066800" y="1656080"/>
            <a:ext cx="10058400" cy="4815840"/>
          </a:xfrm>
        </p:spPr>
        <p:txBody>
          <a:bodyPr>
            <a:normAutofit/>
          </a:bodyPr>
          <a:lstStyle/>
          <a:p>
            <a:r>
              <a:rPr lang="en-US" dirty="0"/>
              <a:t>Weather dataset: 14K labelled images. </a:t>
            </a:r>
          </a:p>
          <a:p>
            <a:r>
              <a:rPr lang="en-US" dirty="0"/>
              <a:t>Sunny and cloudy, roughly 50% each.</a:t>
            </a:r>
          </a:p>
          <a:p>
            <a:r>
              <a:rPr lang="en-US" altLang="zh-CN" dirty="0"/>
              <a:t>Three sources: Sun Dataset</a:t>
            </a:r>
            <a:r>
              <a:rPr lang="en-US" altLang="zh-CN"/>
              <a:t>, LabelMe </a:t>
            </a:r>
            <a:r>
              <a:rPr lang="en-US" altLang="zh-CN" dirty="0"/>
              <a:t>Dataset and Flickr.</a:t>
            </a:r>
            <a:endParaRPr lang="en-US" dirty="0"/>
          </a:p>
        </p:txBody>
      </p:sp>
    </p:spTree>
    <p:extLst>
      <p:ext uri="{BB962C8B-B14F-4D97-AF65-F5344CB8AC3E}">
        <p14:creationId xmlns:p14="http://schemas.microsoft.com/office/powerpoint/2010/main" val="1180533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cience Project 16x9">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60.potx" id="{B0D06C54-B873-49D2-AD73-EE9BB8599BFF}" vid="{334807F6-B3E0-4323-AC38-BDC7A606DAA1}"/>
    </a:ext>
  </a:extLst>
</a:theme>
</file>

<file path=ppt/theme/theme2.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AcademicScience">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Science project presentation (widescreen)</Template>
  <TotalTime>1537</TotalTime>
  <Words>562</Words>
  <Application>Microsoft Office PowerPoint</Application>
  <PresentationFormat>Widescreen</PresentationFormat>
  <Paragraphs>70</Paragraphs>
  <Slides>10</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幼圆</vt:lpstr>
      <vt:lpstr>Arial</vt:lpstr>
      <vt:lpstr>Cambria Math</vt:lpstr>
      <vt:lpstr>Science Project 16x9</vt:lpstr>
      <vt:lpstr>Two-Class Weather Classification</vt:lpstr>
      <vt:lpstr>Based paper: Lu C, Lin D, Jia J, et al. Two-class weather classification[C]//Proceedings of the IEEE Conference on Computer Vision and Pattern Recognition. 2014: 3718-3725. </vt:lpstr>
      <vt:lpstr>Problem</vt:lpstr>
      <vt:lpstr>Weather Feature</vt:lpstr>
      <vt:lpstr>Weather Feature</vt:lpstr>
      <vt:lpstr>Collaborative Learning with Homogeneous Voters</vt:lpstr>
      <vt:lpstr>Collaborative Learning with Homogeneous Voters</vt:lpstr>
      <vt:lpstr>Collaborative Learning with Homogeneous Voters</vt:lpstr>
      <vt:lpstr>Dataset</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Two-Class Weather Classification</dc:title>
  <dc:creator>kangqingbo</dc:creator>
  <cp:lastModifiedBy>kangqingbo</cp:lastModifiedBy>
  <cp:revision>22</cp:revision>
  <dcterms:created xsi:type="dcterms:W3CDTF">2017-11-27T02:27:16Z</dcterms:created>
  <dcterms:modified xsi:type="dcterms:W3CDTF">2017-11-28T21:36:09Z</dcterms:modified>
</cp:coreProperties>
</file>

<file path=docProps/thumbnail.jpeg>
</file>